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58" r:id="rId3"/>
    <p:sldId id="265" r:id="rId4"/>
    <p:sldId id="259" r:id="rId5"/>
    <p:sldId id="260" r:id="rId6"/>
    <p:sldId id="263" r:id="rId7"/>
    <p:sldId id="264" r:id="rId8"/>
    <p:sldId id="266" r:id="rId9"/>
    <p:sldId id="267" r:id="rId10"/>
    <p:sldId id="269" r:id="rId11"/>
    <p:sldId id="272" r:id="rId12"/>
    <p:sldId id="274" r:id="rId13"/>
    <p:sldId id="270" r:id="rId14"/>
    <p:sldId id="268" r:id="rId15"/>
    <p:sldId id="271" r:id="rId16"/>
    <p:sldId id="275" r:id="rId17"/>
    <p:sldId id="281" r:id="rId18"/>
    <p:sldId id="282" r:id="rId19"/>
    <p:sldId id="283" r:id="rId20"/>
    <p:sldId id="284" r:id="rId21"/>
    <p:sldId id="277" r:id="rId22"/>
    <p:sldId id="278" r:id="rId23"/>
    <p:sldId id="279" r:id="rId24"/>
    <p:sldId id="280" r:id="rId25"/>
    <p:sldId id="261" r:id="rId26"/>
    <p:sldId id="286" r:id="rId27"/>
    <p:sldId id="287" r:id="rId28"/>
    <p:sldId id="289" r:id="rId29"/>
    <p:sldId id="285"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1EB97A-7C78-1A4F-B0B0-768A338FF459}">
          <p14:sldIdLst>
            <p14:sldId id="256"/>
            <p14:sldId id="258"/>
            <p14:sldId id="265"/>
            <p14:sldId id="259"/>
            <p14:sldId id="260"/>
            <p14:sldId id="263"/>
            <p14:sldId id="264"/>
            <p14:sldId id="266"/>
            <p14:sldId id="267"/>
            <p14:sldId id="269"/>
            <p14:sldId id="272"/>
            <p14:sldId id="274"/>
          </p14:sldIdLst>
        </p14:section>
        <p14:section name="Untitled Section" id="{A633288E-F97A-A44D-8DD3-2126B6707FCA}">
          <p14:sldIdLst>
            <p14:sldId id="270"/>
            <p14:sldId id="268"/>
            <p14:sldId id="271"/>
            <p14:sldId id="275"/>
            <p14:sldId id="281"/>
            <p14:sldId id="282"/>
            <p14:sldId id="283"/>
            <p14:sldId id="284"/>
            <p14:sldId id="277"/>
            <p14:sldId id="278"/>
            <p14:sldId id="279"/>
            <p14:sldId id="280"/>
            <p14:sldId id="261"/>
            <p14:sldId id="286"/>
            <p14:sldId id="287"/>
            <p14:sldId id="289"/>
            <p14:sldId id="285"/>
            <p14:sldId id="2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75132"/>
  </p:normalViewPr>
  <p:slideViewPr>
    <p:cSldViewPr snapToGrid="0" snapToObjects="1">
      <p:cViewPr varScale="1">
        <p:scale>
          <a:sx n="124" d="100"/>
          <a:sy n="124" d="100"/>
        </p:scale>
        <p:origin x="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36BBE-8594-3246-8FAC-F845D17D2D04}" type="datetimeFigureOut">
              <a:rPr lang="en-DE" smtClean="0"/>
              <a:t>24.11.21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F2334-9EEA-E440-93CF-3F5811DC8058}" type="slidenum">
              <a:rPr lang="en-DE" smtClean="0"/>
              <a:t>‹#›</a:t>
            </a:fld>
            <a:endParaRPr lang="en-DE"/>
          </a:p>
        </p:txBody>
      </p:sp>
    </p:spTree>
    <p:extLst>
      <p:ext uri="{BB962C8B-B14F-4D97-AF65-F5344CB8AC3E}">
        <p14:creationId xmlns:p14="http://schemas.microsoft.com/office/powerpoint/2010/main" val="4148944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Kateryna_Yushchenko_(scientist)" TargetMode="External"/><Relationship Id="rId7" Type="http://schemas.openxmlformats.org/officeDocument/2006/relationships/hyperlink" Target="https://en.wikipedia.org/wiki/MES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Women_in_computing#cite_note-88" TargetMode="External"/><Relationship Id="rId5" Type="http://schemas.openxmlformats.org/officeDocument/2006/relationships/hyperlink" Target="https://en.wikipedia.org/wiki/Pointer_(computer_programming)" TargetMode="External"/><Relationship Id="rId4" Type="http://schemas.openxmlformats.org/officeDocument/2006/relationships/hyperlink" Target="https://en.wikipedia.org/wiki/Address_programming_languag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Belaru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Commonwealth_of_Independent_States" TargetMode="External"/><Relationship Id="rId4" Type="http://schemas.openxmlformats.org/officeDocument/2006/relationships/hyperlink" Target="https://en.wikipedia.org/wiki/Belavezha_Accord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nl-nl/azure/cosmos-db/change-feed"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zure.com/serverles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omputerhope.com/comp/msoft.ht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computerhope.com/jargon/n/netscape.htm" TargetMode="External"/><Relationship Id="rId5" Type="http://schemas.openxmlformats.org/officeDocument/2006/relationships/hyperlink" Target="https://www.computerhope.com/jargon/b/browser.htm" TargetMode="External"/><Relationship Id="rId4" Type="http://schemas.openxmlformats.org/officeDocument/2006/relationships/hyperlink" Target="https://www.computerhope.com/jargon/m/msie.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and good evening! I hope everyone is doing amazing! First of all, I want to say that this is unfortunate that we couldn’t meet in person. But we are living in a challenging period and have to adjust. So safety first and hopefully that next time we will have an opportunity to chat while having a cup of coffee together. </a:t>
            </a:r>
            <a:br>
              <a:rPr lang="en-US" dirty="0"/>
            </a:br>
            <a:br>
              <a:rPr lang="en-US" dirty="0"/>
            </a:br>
            <a:r>
              <a:rPr lang="en-US" dirty="0"/>
              <a:t>However, I feel honored that 4DtNet invited me to be here today and share the stage with amazing speakers such Jan and Eduard. Also that I still can deliver the session no matter what. </a:t>
            </a:r>
            <a:br>
              <a:rPr lang="en-US" dirty="0"/>
            </a:br>
            <a:br>
              <a:rPr lang="en-US" dirty="0"/>
            </a:br>
            <a:r>
              <a:rPr lang="en-US" dirty="0"/>
              <a:t>So I have to keep going due to a time limitations but I’m always happy and open to a conversation.</a:t>
            </a:r>
            <a:br>
              <a:rPr lang="en-US" dirty="0"/>
            </a:br>
            <a:br>
              <a:rPr lang="en-US" dirty="0"/>
            </a:br>
            <a:r>
              <a:rPr lang="en-US" dirty="0"/>
              <a:t>And now it’s a good time to start my talk. I bet there might be a bit of confusion how </a:t>
            </a:r>
            <a:r>
              <a:rPr lang="en-GB" sz="1200" dirty="0"/>
              <a:t>Ukrainian Moonshine related to Azure </a:t>
            </a:r>
            <a:r>
              <a:rPr lang="en-GB" sz="1200" dirty="0" err="1"/>
              <a:t>CosmosDB</a:t>
            </a:r>
            <a:r>
              <a:rPr lang="en-GB" sz="1200" dirty="0"/>
              <a:t> or tech in general. If anyone had some thoughts or assumptions, please let me know, I’m very curious.</a:t>
            </a:r>
            <a:br>
              <a:rPr lang="en-GB" sz="1200" dirty="0"/>
            </a:br>
            <a:r>
              <a:rPr lang="en-GB" sz="1200" dirty="0"/>
              <a:t>But meanwhile, I will start </a:t>
            </a:r>
            <a:r>
              <a:rPr lang="en-US" sz="1200" dirty="0"/>
              <a:t>from</a:t>
            </a:r>
            <a:r>
              <a:rPr lang="en-GB" sz="1200" dirty="0"/>
              <a:t> a story of discovering my passion to technologies and programming.</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a:t>
            </a:fld>
            <a:endParaRPr lang="en-DE"/>
          </a:p>
        </p:txBody>
      </p:sp>
    </p:spTree>
    <p:extLst>
      <p:ext uri="{BB962C8B-B14F-4D97-AF65-F5344CB8AC3E}">
        <p14:creationId xmlns:p14="http://schemas.microsoft.com/office/powerpoint/2010/main" val="23692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Two famous Kyiv mathematicians, S.G. </a:t>
            </a:r>
            <a:r>
              <a:rPr lang="en-GB" sz="1200" b="0" i="0" kern="1200" dirty="0" err="1">
                <a:solidFill>
                  <a:schemeClr val="tx1"/>
                </a:solidFill>
                <a:effectLst/>
                <a:latin typeface="+mn-lt"/>
                <a:ea typeface="+mn-ea"/>
                <a:cs typeface="+mn-cs"/>
              </a:rPr>
              <a:t>Krein</a:t>
            </a:r>
            <a:r>
              <a:rPr lang="en-GB" sz="1200" b="0" i="0" kern="1200" dirty="0">
                <a:solidFill>
                  <a:schemeClr val="tx1"/>
                </a:solidFill>
                <a:effectLst/>
                <a:latin typeface="+mn-lt"/>
                <a:ea typeface="+mn-ea"/>
                <a:cs typeface="+mn-cs"/>
              </a:rPr>
              <a:t> and S.A. </a:t>
            </a:r>
            <a:r>
              <a:rPr lang="en-GB" sz="1200" b="0" i="0" kern="1200" dirty="0" err="1">
                <a:solidFill>
                  <a:schemeClr val="tx1"/>
                </a:solidFill>
                <a:effectLst/>
                <a:latin typeface="+mn-lt"/>
                <a:ea typeface="+mn-ea"/>
                <a:cs typeface="+mn-cs"/>
              </a:rPr>
              <a:t>Avramenko</a:t>
            </a:r>
            <a:r>
              <a:rPr lang="en-GB" sz="1200" b="0" i="0" kern="1200" dirty="0">
                <a:solidFill>
                  <a:schemeClr val="tx1"/>
                </a:solidFill>
                <a:effectLst/>
                <a:latin typeface="+mn-lt"/>
                <a:ea typeface="+mn-ea"/>
                <a:cs typeface="+mn-cs"/>
              </a:rPr>
              <a:t> came up with a pilot task for the machine (relating to ballistics) and calculated the answer themselves first, as a check on MESM’s results.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When the machine gave an answer different from the mathematicians’ solution, everyone assumed that MESM had malfunctioned, since it would be highly unlikely for two people to make a mistake in the same exact spot in the calculations.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Lebedev, however, decided to test the results himself. The next morning, after working through the task by hand, he showed up smiling, which was a rare occurrence. He said,</a:t>
            </a:r>
            <a:r>
              <a:rPr lang="en-GB" sz="1200" b="1" i="0" kern="1200" dirty="0">
                <a:solidFill>
                  <a:schemeClr val="tx1"/>
                </a:solidFill>
                <a:effectLst/>
                <a:latin typeface="+mn-lt"/>
                <a:ea typeface="+mn-ea"/>
                <a:cs typeface="+mn-cs"/>
              </a:rPr>
              <a:t> “Stop torturing the machine, it’s the people who are wrong!”</a:t>
            </a:r>
            <a:r>
              <a:rPr lang="en-GB" sz="1200" b="0" i="0" kern="1200" dirty="0">
                <a:solidFill>
                  <a:schemeClr val="tx1"/>
                </a:solidFill>
                <a:effectLst/>
                <a:latin typeface="+mn-lt"/>
                <a:ea typeface="+mn-ea"/>
                <a:cs typeface="+mn-cs"/>
              </a:rPr>
              <a:t> Apparently, the two mathematicians did indeed make a mistake simultaneously, meaning the machine turned out to be “smarter” than man!</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10</a:t>
            </a:fld>
            <a:endParaRPr lang="en-DE"/>
          </a:p>
        </p:txBody>
      </p:sp>
    </p:spTree>
    <p:extLst>
      <p:ext uri="{BB962C8B-B14F-4D97-AF65-F5344CB8AC3E}">
        <p14:creationId xmlns:p14="http://schemas.microsoft.com/office/powerpoint/2010/main" val="343385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USSR crush that lead to a break in progress</a:t>
            </a:r>
            <a:br>
              <a:rPr lang="en-DE" dirty="0"/>
            </a:br>
            <a:br>
              <a:rPr lang="en-DE" dirty="0"/>
            </a:br>
            <a:r>
              <a:rPr lang="en-DE" dirty="0"/>
              <a:t> </a:t>
            </a:r>
            <a:br>
              <a:rPr lang="en-GB" sz="1200" b="0" i="0" u="none" strike="noStrike" kern="1200" dirty="0">
                <a:solidFill>
                  <a:schemeClr val="tx1"/>
                </a:solidFill>
                <a:effectLst/>
                <a:latin typeface="+mn-lt"/>
                <a:ea typeface="+mn-ea"/>
                <a:cs typeface="+mn-cs"/>
                <a:hlinkClick r:id="rId3" tooltip="Kateryna Yushchenko (scientist)"/>
              </a:rPr>
            </a:br>
            <a:r>
              <a:rPr lang="en-GB" sz="1200" b="0" i="0" u="none" strike="noStrike" kern="1200" dirty="0">
                <a:solidFill>
                  <a:schemeClr val="tx1"/>
                </a:solidFill>
                <a:effectLst/>
                <a:latin typeface="+mn-lt"/>
                <a:ea typeface="+mn-ea"/>
                <a:cs typeface="+mn-cs"/>
                <a:hlinkClick r:id="rId3" tooltip="Kateryna Yushchenko (scientist)"/>
              </a:rPr>
              <a:t>Kateryna Yushchenko</a:t>
            </a:r>
            <a:r>
              <a:rPr lang="en-GB" sz="1200" b="0" i="0" kern="1200" dirty="0">
                <a:solidFill>
                  <a:schemeClr val="tx1"/>
                </a:solidFill>
                <a:effectLst/>
                <a:latin typeface="+mn-lt"/>
                <a:ea typeface="+mn-ea"/>
                <a:cs typeface="+mn-cs"/>
              </a:rPr>
              <a:t> (Ukraine) created the </a:t>
            </a:r>
            <a:r>
              <a:rPr lang="en-GB" sz="1200" b="0" i="0" u="none" strike="noStrike" kern="1200" dirty="0">
                <a:solidFill>
                  <a:schemeClr val="tx1"/>
                </a:solidFill>
                <a:effectLst/>
                <a:latin typeface="+mn-lt"/>
                <a:ea typeface="+mn-ea"/>
                <a:cs typeface="+mn-cs"/>
                <a:hlinkClick r:id="rId4" tooltip="Address programming language"/>
              </a:rPr>
              <a:t>Address programming language</a:t>
            </a:r>
            <a:r>
              <a:rPr lang="en-GB" sz="1200" b="0" i="0" kern="1200" dirty="0">
                <a:solidFill>
                  <a:schemeClr val="tx1"/>
                </a:solidFill>
                <a:effectLst/>
                <a:latin typeface="+mn-lt"/>
                <a:ea typeface="+mn-ea"/>
                <a:cs typeface="+mn-cs"/>
              </a:rPr>
              <a:t> for the c</a:t>
            </a:r>
            <a:r>
              <a:rPr lang="uk-UA" sz="1200" b="0" i="0" kern="1200" dirty="0">
                <a:solidFill>
                  <a:schemeClr val="tx1"/>
                </a:solidFill>
                <a:effectLst/>
                <a:latin typeface="+mn-lt"/>
                <a:ea typeface="+mn-ea"/>
                <a:cs typeface="+mn-cs"/>
              </a:rPr>
              <a:t>о</a:t>
            </a:r>
            <a:r>
              <a:rPr lang="en-GB" sz="1200" b="0" i="0" kern="1200" dirty="0" err="1">
                <a:solidFill>
                  <a:schemeClr val="tx1"/>
                </a:solidFill>
                <a:effectLst/>
                <a:latin typeface="+mn-lt"/>
                <a:ea typeface="+mn-ea"/>
                <a:cs typeface="+mn-cs"/>
              </a:rPr>
              <a:t>mputer</a:t>
            </a:r>
            <a:r>
              <a:rPr lang="en-GB" sz="1200" b="0" i="0" kern="1200" dirty="0">
                <a:solidFill>
                  <a:schemeClr val="tx1"/>
                </a:solidFill>
                <a:effectLst/>
                <a:latin typeface="+mn-lt"/>
                <a:ea typeface="+mn-ea"/>
                <a:cs typeface="+mn-cs"/>
              </a:rPr>
              <a:t> "Kyiv" in 1955 and invented indirect addressing of the highest rank (</a:t>
            </a:r>
            <a:r>
              <a:rPr lang="en-GB" sz="1200" b="1" i="0" kern="1200" dirty="0">
                <a:solidFill>
                  <a:schemeClr val="tx1"/>
                </a:solidFill>
                <a:effectLst/>
                <a:latin typeface="+mn-lt"/>
                <a:ea typeface="+mn-ea"/>
                <a:cs typeface="+mn-cs"/>
              </a:rPr>
              <a:t>invented</a:t>
            </a:r>
            <a:r>
              <a:rPr lang="en-GB" sz="1200" b="0" i="0"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hlinkClick r:id="rId5" tooltip="Pointer (computer programming)"/>
              </a:rPr>
              <a:t>Pointers</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6"/>
              </a:rPr>
              <a:t>[88]</a:t>
            </a:r>
            <a:br>
              <a:rPr lang="en-GB" sz="1200" b="0" i="0" u="none" strike="noStrike" kern="1200" baseline="30000" dirty="0">
                <a:solidFill>
                  <a:schemeClr val="tx1"/>
                </a:solidFill>
                <a:effectLst/>
                <a:latin typeface="+mn-lt"/>
                <a:ea typeface="+mn-ea"/>
                <a:cs typeface="+mn-cs"/>
              </a:rPr>
            </a:br>
            <a:br>
              <a:rPr lang="en-GB" sz="1200" b="0" i="0" u="none" strike="noStrike" kern="1200" baseline="30000" dirty="0">
                <a:solidFill>
                  <a:schemeClr val="tx1"/>
                </a:solidFill>
                <a:effectLst/>
                <a:latin typeface="+mn-lt"/>
                <a:ea typeface="+mn-ea"/>
                <a:cs typeface="+mn-cs"/>
              </a:rPr>
            </a:br>
            <a:br>
              <a:rPr lang="en-GB" sz="1200" b="0" i="0" u="none" strike="noStrike" kern="1200" baseline="300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The Address language affected not only the Soviet Union's and other socialist countries economical development, but information technology and programming of over the world. APL's proposed and implemented ideas and tools can be found in many programming-related fields, such as abstract data types, object-oriented programming, functional programming, logical programming, databases and artificial intelligence.</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Starting in 1950 Kateryna became a Senior Researcher at the Kyiv Institute of Mathematics. There she had the chance to work on the </a:t>
            </a:r>
            <a:r>
              <a:rPr lang="en-GB" sz="1200" b="0" i="0" u="sng" kern="1200" dirty="0">
                <a:solidFill>
                  <a:schemeClr val="tx1"/>
                </a:solidFill>
                <a:effectLst/>
                <a:latin typeface="+mn-lt"/>
                <a:ea typeface="+mn-ea"/>
                <a:cs typeface="+mn-cs"/>
                <a:hlinkClick r:id="rId7"/>
              </a:rPr>
              <a:t>MESM</a:t>
            </a:r>
            <a:r>
              <a:rPr lang="en-GB" sz="1200" b="0" i="0" kern="1200" dirty="0">
                <a:solidFill>
                  <a:schemeClr val="tx1"/>
                </a:solidFill>
                <a:effectLst/>
                <a:latin typeface="+mn-lt"/>
                <a:ea typeface="+mn-ea"/>
                <a:cs typeface="+mn-cs"/>
              </a:rPr>
              <a:t> computer, one of the first computers in continental Europe. After seven years, in 1957, she was appointed Director of the Institute of Computer Science.</a:t>
            </a:r>
          </a:p>
          <a:p>
            <a:br>
              <a:rPr lang="en-GB" dirty="0"/>
            </a:b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11</a:t>
            </a:fld>
            <a:endParaRPr lang="en-DE"/>
          </a:p>
        </p:txBody>
      </p:sp>
    </p:spTree>
    <p:extLst>
      <p:ext uri="{BB962C8B-B14F-4D97-AF65-F5344CB8AC3E}">
        <p14:creationId xmlns:p14="http://schemas.microsoft.com/office/powerpoint/2010/main" val="246872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era of stagnation started for Soviet union on </a:t>
            </a:r>
            <a:r>
              <a:rPr lang="en-DE" sz="1200" b="0" i="0" kern="1200" dirty="0">
                <a:solidFill>
                  <a:schemeClr val="tx1"/>
                </a:solidFill>
                <a:effectLst/>
                <a:latin typeface="+mn-lt"/>
                <a:ea typeface="+mn-ea"/>
                <a:cs typeface="+mn-cs"/>
              </a:rPr>
              <a:t>1964–1985. Until the dissolution of USSR there was a period of </a:t>
            </a:r>
            <a:r>
              <a:rPr lang="en-GB" sz="1200" b="1" i="0" kern="1200" dirty="0">
                <a:solidFill>
                  <a:schemeClr val="tx1"/>
                </a:solidFill>
                <a:effectLst/>
                <a:latin typeface="+mn-lt"/>
                <a:ea typeface="+mn-ea"/>
                <a:cs typeface="+mn-cs"/>
              </a:rPr>
              <a:t>Perestroika. (</a:t>
            </a:r>
            <a:r>
              <a:rPr lang="en-GB" sz="1200" b="0" i="0" kern="1200" dirty="0">
                <a:solidFill>
                  <a:schemeClr val="tx1"/>
                </a:solidFill>
                <a:effectLst/>
                <a:latin typeface="+mn-lt"/>
                <a:ea typeface="+mn-ea"/>
                <a:cs typeface="+mn-cs"/>
              </a:rPr>
              <a:t>political movement for reformation within</a:t>
            </a:r>
            <a:r>
              <a:rPr lang="en-GB" sz="1200" b="1" i="0" kern="1200" dirty="0">
                <a:solidFill>
                  <a:schemeClr val="tx1"/>
                </a:solidFill>
                <a:effectLst/>
                <a:latin typeface="+mn-lt"/>
                <a:ea typeface="+mn-ea"/>
                <a:cs typeface="+mn-cs"/>
              </a:rPr>
              <a:t>)</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On 8 December 1991, the presidents of Russia, Ukraine and </a:t>
            </a:r>
            <a:r>
              <a:rPr lang="en-GB" sz="1200" b="0" i="0" u="none" strike="noStrike" kern="1200" dirty="0">
                <a:solidFill>
                  <a:schemeClr val="tx1"/>
                </a:solidFill>
                <a:effectLst/>
                <a:latin typeface="+mn-lt"/>
                <a:ea typeface="+mn-ea"/>
                <a:cs typeface="+mn-cs"/>
                <a:hlinkClick r:id="rId3" tooltip="Belarus"/>
              </a:rPr>
              <a:t>Belarus</a:t>
            </a:r>
            <a:r>
              <a:rPr lang="en-GB" sz="1200" b="0" i="0" kern="1200" dirty="0">
                <a:solidFill>
                  <a:schemeClr val="tx1"/>
                </a:solidFill>
                <a:effectLst/>
                <a:latin typeface="+mn-lt"/>
                <a:ea typeface="+mn-ea"/>
                <a:cs typeface="+mn-cs"/>
              </a:rPr>
              <a:t> (formerly Byelorussia), signed the </a:t>
            </a:r>
            <a:r>
              <a:rPr lang="en-GB" sz="1200" b="0" i="0" u="none" strike="noStrike" kern="1200" dirty="0">
                <a:solidFill>
                  <a:schemeClr val="tx1"/>
                </a:solidFill>
                <a:effectLst/>
                <a:latin typeface="+mn-lt"/>
                <a:ea typeface="+mn-ea"/>
                <a:cs typeface="+mn-cs"/>
                <a:hlinkClick r:id="rId4" tooltip="Belavezha Accords"/>
              </a:rPr>
              <a:t>Belavezha Accords</a:t>
            </a:r>
            <a:r>
              <a:rPr lang="en-GB" sz="1200" b="0" i="0" kern="1200" dirty="0">
                <a:solidFill>
                  <a:schemeClr val="tx1"/>
                </a:solidFill>
                <a:effectLst/>
                <a:latin typeface="+mn-lt"/>
                <a:ea typeface="+mn-ea"/>
                <a:cs typeface="+mn-cs"/>
              </a:rPr>
              <a:t>, which declared the Soviet Union dissolved and established the </a:t>
            </a:r>
            <a:r>
              <a:rPr lang="en-GB" sz="1200" b="0" i="0" u="none" strike="noStrike" kern="1200" dirty="0">
                <a:solidFill>
                  <a:schemeClr val="tx1"/>
                </a:solidFill>
                <a:effectLst/>
                <a:latin typeface="+mn-lt"/>
                <a:ea typeface="+mn-ea"/>
                <a:cs typeface="+mn-cs"/>
                <a:hlinkClick r:id="rId5" tooltip="Commonwealth of Independent States"/>
              </a:rPr>
              <a:t>Commonwealth of Independent States</a:t>
            </a:r>
            <a:r>
              <a:rPr lang="en-GB" sz="1200" b="0" i="0" kern="1200" dirty="0">
                <a:solidFill>
                  <a:schemeClr val="tx1"/>
                </a:solidFill>
                <a:effectLst/>
                <a:latin typeface="+mn-lt"/>
                <a:ea typeface="+mn-ea"/>
                <a:cs typeface="+mn-cs"/>
              </a:rPr>
              <a:t> (CIS) in its place.</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this period was the decline of Ukraine</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full of. Post union </a:t>
            </a:r>
            <a:r>
              <a:rPr lang="en-US" sz="1200" b="0" i="0" kern="1200" dirty="0" err="1">
                <a:solidFill>
                  <a:schemeClr val="tx1"/>
                </a:solidFill>
                <a:effectLst/>
                <a:latin typeface="+mn-lt"/>
                <a:ea typeface="+mn-ea"/>
                <a:cs typeface="+mn-cs"/>
              </a:rPr>
              <a:t>steriotypes</a:t>
            </a:r>
            <a:r>
              <a:rPr lang="en-US" sz="1200" b="0" i="0" kern="1200" dirty="0">
                <a:solidFill>
                  <a:schemeClr val="tx1"/>
                </a:solidFill>
                <a:effectLst/>
                <a:latin typeface="+mn-lt"/>
                <a:ea typeface="+mn-ea"/>
                <a:cs typeface="+mn-cs"/>
              </a:rPr>
              <a:t> and opinions of how everyone should be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purchasing power was low due to the economical crisis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Ukraine was behind many other countries by tech progress</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12</a:t>
            </a:fld>
            <a:endParaRPr lang="en-DE"/>
          </a:p>
        </p:txBody>
      </p:sp>
    </p:spTree>
    <p:extLst>
      <p:ext uri="{BB962C8B-B14F-4D97-AF65-F5344CB8AC3E}">
        <p14:creationId xmlns:p14="http://schemas.microsoft.com/office/powerpoint/2010/main" val="12320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And that was aproximatelly when </a:t>
            </a:r>
            <a:r>
              <a:rPr lang="en-GB" dirty="0"/>
              <a:t>I</a:t>
            </a:r>
            <a:r>
              <a:rPr lang="en-DE" dirty="0"/>
              <a:t> was in a high school</a:t>
            </a:r>
            <a:br>
              <a:rPr lang="en-DE" dirty="0"/>
            </a:br>
            <a:r>
              <a:rPr lang="en-DE" dirty="0"/>
              <a:t>chose wihtout hesitation village over the city</a:t>
            </a:r>
          </a:p>
        </p:txBody>
      </p:sp>
      <p:sp>
        <p:nvSpPr>
          <p:cNvPr id="4" name="Slide Number Placeholder 3"/>
          <p:cNvSpPr>
            <a:spLocks noGrp="1"/>
          </p:cNvSpPr>
          <p:nvPr>
            <p:ph type="sldNum" sz="quarter" idx="5"/>
          </p:nvPr>
        </p:nvSpPr>
        <p:spPr/>
        <p:txBody>
          <a:bodyPr/>
          <a:lstStyle/>
          <a:p>
            <a:fld id="{4EBF2334-9EEA-E440-93CF-3F5811DC8058}" type="slidenum">
              <a:rPr lang="en-DE" smtClean="0"/>
              <a:t>13</a:t>
            </a:fld>
            <a:endParaRPr lang="en-DE"/>
          </a:p>
        </p:txBody>
      </p:sp>
    </p:spTree>
    <p:extLst>
      <p:ext uri="{BB962C8B-B14F-4D97-AF65-F5344CB8AC3E}">
        <p14:creationId xmlns:p14="http://schemas.microsoft.com/office/powerpoint/2010/main" val="355891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I’ve been to some places where progres was either a bit ahead or behind. </a:t>
            </a:r>
          </a:p>
          <a:p>
            <a:r>
              <a:rPr lang="en-DE" dirty="0"/>
              <a:t>But impression from my first visit to such a distant village among montains was on a different level. Odly I didn’t feel any discomfort and such a big gap in progress was very peacful and calming.</a:t>
            </a:r>
            <a:br>
              <a:rPr lang="en-DE" dirty="0"/>
            </a:br>
            <a:r>
              <a:rPr lang="en-DE" dirty="0"/>
              <a:t>I had a feeling that somewhere about a century ago time decided to take a short break. </a:t>
            </a:r>
          </a:p>
        </p:txBody>
      </p:sp>
      <p:sp>
        <p:nvSpPr>
          <p:cNvPr id="4" name="Slide Number Placeholder 3"/>
          <p:cNvSpPr>
            <a:spLocks noGrp="1"/>
          </p:cNvSpPr>
          <p:nvPr>
            <p:ph type="sldNum" sz="quarter" idx="5"/>
          </p:nvPr>
        </p:nvSpPr>
        <p:spPr/>
        <p:txBody>
          <a:bodyPr/>
          <a:lstStyle/>
          <a:p>
            <a:fld id="{4EBF2334-9EEA-E440-93CF-3F5811DC8058}" type="slidenum">
              <a:rPr lang="en-DE" smtClean="0"/>
              <a:t>14</a:t>
            </a:fld>
            <a:endParaRPr lang="en-DE"/>
          </a:p>
        </p:txBody>
      </p:sp>
    </p:spTree>
    <p:extLst>
      <p:ext uri="{BB962C8B-B14F-4D97-AF65-F5344CB8AC3E}">
        <p14:creationId xmlns:p14="http://schemas.microsoft.com/office/powerpoint/2010/main" val="142371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technological adoption</a:t>
            </a:r>
            <a:br>
              <a:rPr lang="en-GB" dirty="0"/>
            </a:br>
            <a:br>
              <a:rPr lang="en-GB" dirty="0"/>
            </a:br>
            <a:r>
              <a:rPr lang="en-GB" sz="1200" dirty="0"/>
              <a:t>Attainment gap of almost a century</a:t>
            </a:r>
            <a:br>
              <a:rPr lang="en-GB" sz="1200" dirty="0"/>
            </a:br>
            <a:br>
              <a:rPr lang="en-GB" sz="1200" dirty="0"/>
            </a:br>
            <a:r>
              <a:rPr lang="en-GB" sz="1200" b="0" i="0" kern="1200" dirty="0">
                <a:solidFill>
                  <a:schemeClr val="tx1"/>
                </a:solidFill>
                <a:effectLst/>
                <a:latin typeface="+mn-lt"/>
                <a:ea typeface="+mn-ea"/>
                <a:cs typeface="+mn-cs"/>
              </a:rPr>
              <a:t>They also tend to be older and use new technology only if there is no other way to get their job done, or they will be penalized for not using it.</a:t>
            </a:r>
          </a:p>
          <a:p>
            <a:r>
              <a:rPr lang="en-GB" sz="1200" b="0" i="0" kern="1200" dirty="0">
                <a:solidFill>
                  <a:schemeClr val="tx1"/>
                </a:solidFill>
                <a:effectLst/>
                <a:latin typeface="+mn-lt"/>
                <a:ea typeface="+mn-ea"/>
                <a:cs typeface="+mn-cs"/>
              </a:rPr>
              <a:t>If the distribution frequency is correct, you should be aware that at least 50% of your target population may be actively resisting the technology you are introducing.</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15</a:t>
            </a:fld>
            <a:endParaRPr lang="en-DE"/>
          </a:p>
        </p:txBody>
      </p:sp>
    </p:spTree>
    <p:extLst>
      <p:ext uri="{BB962C8B-B14F-4D97-AF65-F5344CB8AC3E}">
        <p14:creationId xmlns:p14="http://schemas.microsoft.com/office/powerpoint/2010/main" val="331935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16</a:t>
            </a:fld>
            <a:endParaRPr lang="en-DE"/>
          </a:p>
        </p:txBody>
      </p:sp>
    </p:spTree>
    <p:extLst>
      <p:ext uri="{BB962C8B-B14F-4D97-AF65-F5344CB8AC3E}">
        <p14:creationId xmlns:p14="http://schemas.microsoft.com/office/powerpoint/2010/main" val="262524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17</a:t>
            </a:fld>
            <a:endParaRPr lang="en-DE"/>
          </a:p>
        </p:txBody>
      </p:sp>
    </p:spTree>
    <p:extLst>
      <p:ext uri="{BB962C8B-B14F-4D97-AF65-F5344CB8AC3E}">
        <p14:creationId xmlns:p14="http://schemas.microsoft.com/office/powerpoint/2010/main" val="1966978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18</a:t>
            </a:fld>
            <a:endParaRPr lang="en-DE"/>
          </a:p>
        </p:txBody>
      </p:sp>
    </p:spTree>
    <p:extLst>
      <p:ext uri="{BB962C8B-B14F-4D97-AF65-F5344CB8AC3E}">
        <p14:creationId xmlns:p14="http://schemas.microsoft.com/office/powerpoint/2010/main" val="332618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 lot of understaning of why tech is important</a:t>
            </a:r>
            <a:br>
              <a:rPr lang="en-DE" dirty="0"/>
            </a:b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20</a:t>
            </a:fld>
            <a:endParaRPr lang="en-DE"/>
          </a:p>
        </p:txBody>
      </p:sp>
    </p:spTree>
    <p:extLst>
      <p:ext uri="{BB962C8B-B14F-4D97-AF65-F5344CB8AC3E}">
        <p14:creationId xmlns:p14="http://schemas.microsoft.com/office/powerpoint/2010/main" val="310519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Some of you you might have seen me on some online events or by now at a few in person conferences. </a:t>
            </a:r>
            <a:br>
              <a:rPr lang="en-DE" dirty="0"/>
            </a:br>
            <a:r>
              <a:rPr lang="en-GB" dirty="0"/>
              <a:t>In</a:t>
            </a:r>
            <a:r>
              <a:rPr lang="en-DE" dirty="0"/>
              <a:t> any case my name is Olena Borzenko.</a:t>
            </a:r>
            <a:br>
              <a:rPr lang="en-DE" dirty="0"/>
            </a:br>
            <a:br>
              <a:rPr lang="en-DE" dirty="0"/>
            </a:br>
            <a:r>
              <a:rPr lang="en-DE" dirty="0"/>
              <a:t>live in berlin, challenging 3 years</a:t>
            </a:r>
            <a:br>
              <a:rPr lang="en-DE" dirty="0"/>
            </a:br>
            <a:r>
              <a:rPr lang="en-DE" dirty="0"/>
              <a:t>I’m speaker</a:t>
            </a:r>
            <a:br>
              <a:rPr lang="en-DE" dirty="0"/>
            </a:br>
            <a:br>
              <a:rPr lang="en-DE" dirty="0"/>
            </a:br>
            <a:r>
              <a:rPr lang="en-DE" dirty="0"/>
              <a:t>education</a:t>
            </a:r>
            <a:br>
              <a:rPr lang="en-DE" dirty="0"/>
            </a:br>
            <a:r>
              <a:rPr lang="en-DE" dirty="0"/>
              <a:t>But I chose this field only after careful consideration of the next steps. To put it in other words </a:t>
            </a:r>
            <a:r>
              <a:rPr lang="en-GB" dirty="0"/>
              <a:t>I</a:t>
            </a:r>
            <a:r>
              <a:rPr lang="en-DE" dirty="0"/>
              <a:t> knew I’ll go in a direction of information technologies long time before.</a:t>
            </a:r>
            <a:br>
              <a:rPr lang="en-DE" dirty="0"/>
            </a:br>
            <a:r>
              <a:rPr lang="en-DE" dirty="0"/>
              <a:t>Of course, I didn’t spend a single second on learning how to code because I always thought there is tomorrow and Monday and from next week.</a:t>
            </a:r>
            <a:br>
              <a:rPr lang="en-DE" dirty="0"/>
            </a:br>
            <a:r>
              <a:rPr lang="en-DE" dirty="0"/>
              <a:t>So I’d say that my journey as a programme, had a beg</a:t>
            </a:r>
            <a:r>
              <a:rPr lang="en-GB" dirty="0"/>
              <a:t>in</a:t>
            </a:r>
            <a:r>
              <a:rPr lang="en-DE" dirty="0"/>
              <a:t>ning after I got my degree.</a:t>
            </a:r>
            <a:br>
              <a:rPr lang="en-DE" dirty="0"/>
            </a:br>
            <a:r>
              <a:rPr lang="en-DE" dirty="0"/>
              <a:t>I have to mention that I owe big part of my intrest in a programming to my older sister.  Initially I wasn’t that much into tech but her passion and curiosity motivated and inspired me. </a:t>
            </a:r>
          </a:p>
        </p:txBody>
      </p:sp>
      <p:sp>
        <p:nvSpPr>
          <p:cNvPr id="4" name="Slide Number Placeholder 3"/>
          <p:cNvSpPr>
            <a:spLocks noGrp="1"/>
          </p:cNvSpPr>
          <p:nvPr>
            <p:ph type="sldNum" sz="quarter" idx="5"/>
          </p:nvPr>
        </p:nvSpPr>
        <p:spPr/>
        <p:txBody>
          <a:bodyPr/>
          <a:lstStyle/>
          <a:p>
            <a:fld id="{4EBF2334-9EEA-E440-93CF-3F5811DC8058}" type="slidenum">
              <a:rPr lang="en-DE" smtClean="0"/>
              <a:t>2</a:t>
            </a:fld>
            <a:endParaRPr lang="en-DE"/>
          </a:p>
        </p:txBody>
      </p:sp>
    </p:spTree>
    <p:extLst>
      <p:ext uri="{BB962C8B-B14F-4D97-AF65-F5344CB8AC3E}">
        <p14:creationId xmlns:p14="http://schemas.microsoft.com/office/powerpoint/2010/main" val="2750700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Knowing how much the right tool can simplify someone’s life changed my understanding of software and technology importance </a:t>
            </a:r>
          </a:p>
        </p:txBody>
      </p:sp>
      <p:sp>
        <p:nvSpPr>
          <p:cNvPr id="4" name="Slide Number Placeholder 3"/>
          <p:cNvSpPr>
            <a:spLocks noGrp="1"/>
          </p:cNvSpPr>
          <p:nvPr>
            <p:ph type="sldNum" sz="quarter" idx="5"/>
          </p:nvPr>
        </p:nvSpPr>
        <p:spPr/>
        <p:txBody>
          <a:bodyPr/>
          <a:lstStyle/>
          <a:p>
            <a:fld id="{4EBF2334-9EEA-E440-93CF-3F5811DC8058}" type="slidenum">
              <a:rPr lang="en-DE" smtClean="0"/>
              <a:t>21</a:t>
            </a:fld>
            <a:endParaRPr lang="en-DE"/>
          </a:p>
        </p:txBody>
      </p:sp>
    </p:spTree>
    <p:extLst>
      <p:ext uri="{BB962C8B-B14F-4D97-AF65-F5344CB8AC3E}">
        <p14:creationId xmlns:p14="http://schemas.microsoft.com/office/powerpoint/2010/main" val="2436553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decided that  i want to build tools that can have such an impact on peop</a:t>
            </a:r>
            <a:r>
              <a:rPr lang="en-GB" dirty="0"/>
              <a:t>le</a:t>
            </a:r>
            <a:r>
              <a:rPr lang="en-DE" dirty="0"/>
              <a:t>s  life</a:t>
            </a:r>
          </a:p>
        </p:txBody>
      </p:sp>
      <p:sp>
        <p:nvSpPr>
          <p:cNvPr id="4" name="Slide Number Placeholder 3"/>
          <p:cNvSpPr>
            <a:spLocks noGrp="1"/>
          </p:cNvSpPr>
          <p:nvPr>
            <p:ph type="sldNum" sz="quarter" idx="5"/>
          </p:nvPr>
        </p:nvSpPr>
        <p:spPr/>
        <p:txBody>
          <a:bodyPr/>
          <a:lstStyle/>
          <a:p>
            <a:fld id="{4EBF2334-9EEA-E440-93CF-3F5811DC8058}" type="slidenum">
              <a:rPr lang="en-DE" smtClean="0"/>
              <a:t>22</a:t>
            </a:fld>
            <a:endParaRPr lang="en-DE"/>
          </a:p>
        </p:txBody>
      </p:sp>
    </p:spTree>
    <p:extLst>
      <p:ext uri="{BB962C8B-B14F-4D97-AF65-F5344CB8AC3E}">
        <p14:creationId xmlns:p14="http://schemas.microsoft.com/office/powerpoint/2010/main" val="99171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Azure cloud platform is more than 200 products and cloud services designed to help you bring new solutions to life—to solve today’s challenges and create the future.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Build, run, and manage applications across multiple clouds, on-premises, and at the edge, with the tools and frameworks of your choice.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23</a:t>
            </a:fld>
            <a:endParaRPr lang="en-DE"/>
          </a:p>
        </p:txBody>
      </p:sp>
    </p:spTree>
    <p:extLst>
      <p:ext uri="{BB962C8B-B14F-4D97-AF65-F5344CB8AC3E}">
        <p14:creationId xmlns:p14="http://schemas.microsoft.com/office/powerpoint/2010/main" val="639710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24</a:t>
            </a:fld>
            <a:endParaRPr lang="en-DE"/>
          </a:p>
        </p:txBody>
      </p:sp>
    </p:spTree>
    <p:extLst>
      <p:ext uri="{BB962C8B-B14F-4D97-AF65-F5344CB8AC3E}">
        <p14:creationId xmlns:p14="http://schemas.microsoft.com/office/powerpoint/2010/main" val="1655701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missinterpreted</a:t>
            </a:r>
          </a:p>
        </p:txBody>
      </p:sp>
    </p:spTree>
    <p:extLst>
      <p:ext uri="{BB962C8B-B14F-4D97-AF65-F5344CB8AC3E}">
        <p14:creationId xmlns:p14="http://schemas.microsoft.com/office/powerpoint/2010/main" val="894695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Azure Functions is a cloud service available on-demand that provides all the continually updated infrastructure and resources needed to run your applications. You focus on the pieces of code that matter most to you, and Functions handles the rest. Functions provides serverless compute for Azure. You can use Functions to build web APIs, respond to database changes, process IoT streams, manage message queues, and more.</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26</a:t>
            </a:fld>
            <a:endParaRPr lang="en-DE"/>
          </a:p>
        </p:txBody>
      </p:sp>
    </p:spTree>
    <p:extLst>
      <p:ext uri="{BB962C8B-B14F-4D97-AF65-F5344CB8AC3E}">
        <p14:creationId xmlns:p14="http://schemas.microsoft.com/office/powerpoint/2010/main" val="4264130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Azure Cosmos DB is often used for event source to power event-driven architectures using </a:t>
            </a:r>
            <a:r>
              <a:rPr lang="en-GB" sz="1200" b="0" i="0" u="none" strike="noStrike" kern="1200" dirty="0">
                <a:solidFill>
                  <a:schemeClr val="tx1"/>
                </a:solidFill>
                <a:effectLst/>
                <a:latin typeface="+mn-lt"/>
                <a:ea typeface="+mn-ea"/>
                <a:cs typeface="+mn-cs"/>
                <a:hlinkClick r:id="rId3"/>
              </a:rPr>
              <a:t>the change</a:t>
            </a:r>
            <a:r>
              <a:rPr lang="en-GB" sz="1200" b="0" i="0" kern="1200" dirty="0">
                <a:solidFill>
                  <a:schemeClr val="tx1"/>
                </a:solidFill>
                <a:effectLst/>
                <a:latin typeface="+mn-lt"/>
                <a:ea typeface="+mn-ea"/>
                <a:cs typeface="+mn-cs"/>
              </a:rPr>
              <a:t> feed functionality </a:t>
            </a:r>
            <a:r>
              <a:rPr lang="en-GB" sz="1200" b="0" i="0" u="none" strike="noStrike" kern="1200" dirty="0">
                <a:solidFill>
                  <a:schemeClr val="tx1"/>
                </a:solidFill>
                <a:effectLst/>
                <a:latin typeface="+mn-lt"/>
                <a:ea typeface="+mn-ea"/>
                <a:cs typeface="+mn-cs"/>
                <a:hlinkClick r:id="rId3"/>
              </a:rPr>
              <a:t>. </a:t>
            </a:r>
            <a:br>
              <a:rPr lang="en-GB" sz="1200" b="0" i="0" u="none" strike="noStrike" kern="1200" dirty="0">
                <a:solidFill>
                  <a:schemeClr val="tx1"/>
                </a:solidFill>
                <a:effectLst/>
                <a:latin typeface="+mn-lt"/>
                <a:ea typeface="+mn-ea"/>
                <a:cs typeface="+mn-cs"/>
              </a:rPr>
            </a:br>
            <a:br>
              <a:rPr lang="en-GB" sz="1200" b="0" i="0" u="none" strike="noStrike"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The change feed provides downstream microservices the ability to read insertions and updates (for example, order events) to an Azure Cosmos DB in a reliable and incremental manner. </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This functionality can be used to provide a persistent event store as a message broker for state change events and order </a:t>
            </a:r>
            <a:r>
              <a:rPr lang="en-GB" sz="1200" b="0" i="0" kern="1200" dirty="0" err="1">
                <a:solidFill>
                  <a:schemeClr val="tx1"/>
                </a:solidFill>
                <a:effectLst/>
                <a:latin typeface="+mn-lt"/>
                <a:ea typeface="+mn-ea"/>
                <a:cs typeface="+mn-cs"/>
              </a:rPr>
              <a:t>fulfillment</a:t>
            </a:r>
            <a:r>
              <a:rPr lang="en-GB" sz="1200" b="0" i="0" kern="1200" dirty="0">
                <a:solidFill>
                  <a:schemeClr val="tx1"/>
                </a:solidFill>
                <a:effectLst/>
                <a:latin typeface="+mn-lt"/>
                <a:ea typeface="+mn-ea"/>
                <a:cs typeface="+mn-cs"/>
              </a:rPr>
              <a:t> workflow between many microservices (which can be implemented as </a:t>
            </a:r>
            <a:r>
              <a:rPr lang="en-GB" sz="1200" b="0" i="0" u="none" strike="noStrike" kern="1200" dirty="0">
                <a:solidFill>
                  <a:schemeClr val="tx1"/>
                </a:solidFill>
                <a:effectLst/>
                <a:latin typeface="+mn-lt"/>
                <a:ea typeface="+mn-ea"/>
                <a:cs typeface="+mn-cs"/>
                <a:hlinkClick r:id="rId4"/>
              </a:rPr>
              <a:t>serverless Azure Functions).</a:t>
            </a:r>
            <a:endParaRPr lang="en-GB" sz="1200" b="0" i="0" kern="1200" dirty="0">
              <a:solidFill>
                <a:schemeClr val="tx1"/>
              </a:solidFill>
              <a:effectLst/>
              <a:latin typeface="+mn-lt"/>
              <a:ea typeface="+mn-ea"/>
              <a:cs typeface="+mn-cs"/>
            </a:endParaRPr>
          </a:p>
          <a:p>
            <a:br>
              <a:rPr lang="en-GB" dirty="0"/>
            </a:b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27</a:t>
            </a:fld>
            <a:endParaRPr lang="en-DE"/>
          </a:p>
        </p:txBody>
      </p:sp>
    </p:spTree>
    <p:extLst>
      <p:ext uri="{BB962C8B-B14F-4D97-AF65-F5344CB8AC3E}">
        <p14:creationId xmlns:p14="http://schemas.microsoft.com/office/powerpoint/2010/main" val="424707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Notification hub, Azure app service</a:t>
            </a:r>
            <a:br>
              <a:rPr lang="en-DE" dirty="0"/>
            </a:br>
            <a:br>
              <a:rPr lang="en-DE" dirty="0"/>
            </a:br>
            <a:r>
              <a:rPr lang="en-DE" dirty="0"/>
              <a:t>Azure stream analytics, apache sparc, storm and H</a:t>
            </a:r>
            <a:r>
              <a:rPr lang="en-GB" dirty="0"/>
              <a:t>d</a:t>
            </a:r>
            <a:r>
              <a:rPr lang="en-DE" dirty="0"/>
              <a:t>insigts</a:t>
            </a:r>
            <a:br>
              <a:rPr lang="en-DE" dirty="0"/>
            </a:br>
            <a:br>
              <a:rPr lang="en-DE" dirty="0"/>
            </a:br>
            <a:r>
              <a:rPr lang="en-DE" dirty="0"/>
              <a:t>Data lake, storage blob, storage table .</a:t>
            </a:r>
          </a:p>
        </p:txBody>
      </p:sp>
      <p:sp>
        <p:nvSpPr>
          <p:cNvPr id="4" name="Slide Number Placeholder 3"/>
          <p:cNvSpPr>
            <a:spLocks noGrp="1"/>
          </p:cNvSpPr>
          <p:nvPr>
            <p:ph type="sldNum" sz="quarter" idx="5"/>
          </p:nvPr>
        </p:nvSpPr>
        <p:spPr/>
        <p:txBody>
          <a:bodyPr/>
          <a:lstStyle/>
          <a:p>
            <a:fld id="{1F7C1DAF-EB28-5240-AC2D-5379958D0F93}" type="slidenum">
              <a:rPr lang="en-DE" smtClean="0"/>
              <a:t>28</a:t>
            </a:fld>
            <a:endParaRPr lang="en-DE"/>
          </a:p>
        </p:txBody>
      </p:sp>
    </p:spTree>
    <p:extLst>
      <p:ext uri="{BB962C8B-B14F-4D97-AF65-F5344CB8AC3E}">
        <p14:creationId xmlns:p14="http://schemas.microsoft.com/office/powerpoint/2010/main" val="1521658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29</a:t>
            </a:fld>
            <a:endParaRPr lang="en-DE"/>
          </a:p>
        </p:txBody>
      </p:sp>
    </p:spTree>
    <p:extLst>
      <p:ext uri="{BB962C8B-B14F-4D97-AF65-F5344CB8AC3E}">
        <p14:creationId xmlns:p14="http://schemas.microsoft.com/office/powerpoint/2010/main" val="4047948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30</a:t>
            </a:fld>
            <a:endParaRPr lang="en-DE"/>
          </a:p>
        </p:txBody>
      </p:sp>
    </p:spTree>
    <p:extLst>
      <p:ext uri="{BB962C8B-B14F-4D97-AF65-F5344CB8AC3E}">
        <p14:creationId xmlns:p14="http://schemas.microsoft.com/office/powerpoint/2010/main" val="3347951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Scrolling through the internet I bumped into this picture that reminded me of some </a:t>
            </a:r>
            <a:r>
              <a:rPr lang="en-DE" dirty="0"/>
              <a:t>childhood memmories. Where my sis was taking appart a new computer. Parents shoked.</a:t>
            </a:r>
            <a:br>
              <a:rPr lang="en-DE" dirty="0"/>
            </a:br>
            <a:br>
              <a:rPr lang="en-DE" dirty="0"/>
            </a:br>
            <a:r>
              <a:rPr lang="en-DE" dirty="0"/>
              <a:t>She also liked to teach me coding despire my apathy to this topic back then.</a:t>
            </a:r>
          </a:p>
        </p:txBody>
      </p:sp>
      <p:sp>
        <p:nvSpPr>
          <p:cNvPr id="4" name="Slide Number Placeholder 3"/>
          <p:cNvSpPr>
            <a:spLocks noGrp="1"/>
          </p:cNvSpPr>
          <p:nvPr>
            <p:ph type="sldNum" sz="quarter" idx="5"/>
          </p:nvPr>
        </p:nvSpPr>
        <p:spPr/>
        <p:txBody>
          <a:bodyPr/>
          <a:lstStyle/>
          <a:p>
            <a:fld id="{4EBF2334-9EEA-E440-93CF-3F5811DC8058}" type="slidenum">
              <a:rPr lang="en-DE" smtClean="0"/>
              <a:t>3</a:t>
            </a:fld>
            <a:endParaRPr lang="en-DE"/>
          </a:p>
        </p:txBody>
      </p:sp>
    </p:spTree>
    <p:extLst>
      <p:ext uri="{BB962C8B-B14F-4D97-AF65-F5344CB8AC3E}">
        <p14:creationId xmlns:p14="http://schemas.microsoft.com/office/powerpoint/2010/main" val="337238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 do remember very well my first lines of code. My sister gave me a booklet about HTML5. </a:t>
            </a:r>
            <a:br>
              <a:rPr lang="en-DE" dirty="0"/>
            </a:br>
            <a:r>
              <a:rPr lang="en-DE" dirty="0"/>
              <a:t>Happy to write and launch in browser. </a:t>
            </a:r>
            <a:br>
              <a:rPr lang="en-DE" dirty="0"/>
            </a:br>
            <a:r>
              <a:rPr lang="en-DE" dirty="0"/>
              <a:t>It was like a magic for me that I can create something by writing some text in a notepad.</a:t>
            </a:r>
            <a:br>
              <a:rPr lang="en-DE" dirty="0"/>
            </a:br>
            <a:br>
              <a:rPr lang="en-DE" dirty="0"/>
            </a:br>
            <a:r>
              <a:rPr lang="en-DE" dirty="0"/>
              <a:t>But that was about it.</a:t>
            </a:r>
          </a:p>
        </p:txBody>
      </p:sp>
      <p:sp>
        <p:nvSpPr>
          <p:cNvPr id="4" name="Slide Number Placeholder 3"/>
          <p:cNvSpPr>
            <a:spLocks noGrp="1"/>
          </p:cNvSpPr>
          <p:nvPr>
            <p:ph type="sldNum" sz="quarter" idx="5"/>
          </p:nvPr>
        </p:nvSpPr>
        <p:spPr/>
        <p:txBody>
          <a:bodyPr/>
          <a:lstStyle/>
          <a:p>
            <a:fld id="{4EBF2334-9EEA-E440-93CF-3F5811DC8058}" type="slidenum">
              <a:rPr lang="en-DE" smtClean="0"/>
              <a:t>4</a:t>
            </a:fld>
            <a:endParaRPr lang="en-DE"/>
          </a:p>
        </p:txBody>
      </p:sp>
    </p:spTree>
    <p:extLst>
      <p:ext uri="{BB962C8B-B14F-4D97-AF65-F5344CB8AC3E}">
        <p14:creationId xmlns:p14="http://schemas.microsoft.com/office/powerpoint/2010/main" val="2437364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hlinkClick r:id="rId3"/>
              </a:rPr>
              <a:t>Microsoft</a:t>
            </a:r>
            <a:r>
              <a:rPr lang="en-GB" sz="1200" b="0" i="0" kern="1200" dirty="0">
                <a:solidFill>
                  <a:schemeClr val="tx1"/>
                </a:solidFill>
                <a:effectLst/>
                <a:latin typeface="+mn-lt"/>
                <a:ea typeface="+mn-ea"/>
                <a:cs typeface="+mn-cs"/>
              </a:rPr>
              <a:t> released </a:t>
            </a:r>
            <a:r>
              <a:rPr lang="en-GB" sz="1200" b="0" i="0" u="none" strike="noStrike" kern="1200" dirty="0">
                <a:solidFill>
                  <a:schemeClr val="tx1"/>
                </a:solidFill>
                <a:effectLst/>
                <a:latin typeface="+mn-lt"/>
                <a:ea typeface="+mn-ea"/>
                <a:cs typeface="+mn-cs"/>
                <a:hlinkClick r:id="rId4"/>
              </a:rPr>
              <a:t>Internet Explorer</a:t>
            </a:r>
            <a:r>
              <a:rPr lang="en-GB" sz="1200" b="0" i="0" kern="1200" dirty="0">
                <a:solidFill>
                  <a:schemeClr val="tx1"/>
                </a:solidFill>
                <a:effectLst/>
                <a:latin typeface="+mn-lt"/>
                <a:ea typeface="+mn-ea"/>
                <a:cs typeface="+mn-cs"/>
              </a:rPr>
              <a:t> 2.0 on November 22, 1995, and officially started the </a:t>
            </a:r>
            <a:r>
              <a:rPr lang="en-GB" sz="1200" b="0" i="0" u="none" strike="noStrike" kern="1200" dirty="0">
                <a:solidFill>
                  <a:schemeClr val="tx1"/>
                </a:solidFill>
                <a:effectLst/>
                <a:latin typeface="+mn-lt"/>
                <a:ea typeface="+mn-ea"/>
                <a:cs typeface="+mn-cs"/>
                <a:hlinkClick r:id="rId5"/>
              </a:rPr>
              <a:t>browser</a:t>
            </a:r>
            <a:r>
              <a:rPr lang="en-GB" sz="1200" b="0" i="0" kern="1200" dirty="0">
                <a:solidFill>
                  <a:schemeClr val="tx1"/>
                </a:solidFill>
                <a:effectLst/>
                <a:latin typeface="+mn-lt"/>
                <a:ea typeface="+mn-ea"/>
                <a:cs typeface="+mn-cs"/>
              </a:rPr>
              <a:t> war with </a:t>
            </a:r>
            <a:r>
              <a:rPr lang="en-GB" sz="1200" b="0" i="0" u="none" strike="noStrike" kern="1200" dirty="0">
                <a:solidFill>
                  <a:schemeClr val="tx1"/>
                </a:solidFill>
                <a:effectLst/>
                <a:latin typeface="+mn-lt"/>
                <a:ea typeface="+mn-ea"/>
                <a:cs typeface="+mn-cs"/>
                <a:hlinkClick r:id="rId6"/>
              </a:rPr>
              <a:t>Netscape</a:t>
            </a:r>
            <a:r>
              <a:rPr lang="en-GB" sz="1200" b="0" i="0" kern="1200" dirty="0">
                <a:solidFill>
                  <a:schemeClr val="tx1"/>
                </a:solidFill>
                <a:effectLst/>
                <a:latin typeface="+mn-lt"/>
                <a:ea typeface="+mn-ea"/>
                <a:cs typeface="+mn-cs"/>
              </a:rPr>
              <a:t>.</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Browser War I had been more of a coup – when half the Mosaic team defected in early 1994 and formed Netscape under entrepreneur Jim Clark, Mosaic lasted less than a year. But when Microsoft licenses a version of Mosaic and rebrands it Internet Explorer, the fight is on. In the mid to late 1990s Netscape revolutionizes the business model for the Web, and helps it spread to ordinary people as well as businesses.</a:t>
            </a:r>
          </a:p>
          <a:p>
            <a:r>
              <a:rPr lang="en-GB" sz="1200" b="0" i="0" kern="1200" dirty="0">
                <a:solidFill>
                  <a:schemeClr val="tx1"/>
                </a:solidFill>
                <a:effectLst/>
                <a:latin typeface="+mn-lt"/>
                <a:ea typeface="+mn-ea"/>
                <a:cs typeface="+mn-cs"/>
              </a:rPr>
              <a:t>But Microsoft gives away Explorer free with every copy of Windows 95 and beyond, and by the end of the 1990s Netscape is failing. As a last-ditch strategy the code for Netscape's Navigator browser gets converted to open source, and becomes the basis of the Mozilla Foundation and its Firefox browser today.</a:t>
            </a:r>
          </a:p>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5</a:t>
            </a:fld>
            <a:endParaRPr lang="en-DE"/>
          </a:p>
        </p:txBody>
      </p:sp>
    </p:spTree>
    <p:extLst>
      <p:ext uri="{BB962C8B-B14F-4D97-AF65-F5344CB8AC3E}">
        <p14:creationId xmlns:p14="http://schemas.microsoft.com/office/powerpoint/2010/main" val="1498668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PHP, Ruby ,Visual Basic, IE, Opera, Gimp, I</a:t>
            </a:r>
            <a:r>
              <a:rPr lang="en-GB" dirty="0"/>
              <a:t>d</a:t>
            </a:r>
            <a:r>
              <a:rPr lang="en-DE" dirty="0"/>
              <a:t>rive, Perl, Javascript</a:t>
            </a:r>
          </a:p>
        </p:txBody>
      </p:sp>
      <p:sp>
        <p:nvSpPr>
          <p:cNvPr id="4" name="Slide Number Placeholder 3"/>
          <p:cNvSpPr>
            <a:spLocks noGrp="1"/>
          </p:cNvSpPr>
          <p:nvPr>
            <p:ph type="sldNum" sz="quarter" idx="5"/>
          </p:nvPr>
        </p:nvSpPr>
        <p:spPr/>
        <p:txBody>
          <a:bodyPr/>
          <a:lstStyle/>
          <a:p>
            <a:fld id="{4EBF2334-9EEA-E440-93CF-3F5811DC8058}" type="slidenum">
              <a:rPr lang="en-DE" smtClean="0"/>
              <a:t>6</a:t>
            </a:fld>
            <a:endParaRPr lang="en-DE"/>
          </a:p>
        </p:txBody>
      </p:sp>
    </p:spTree>
    <p:extLst>
      <p:ext uri="{BB962C8B-B14F-4D97-AF65-F5344CB8AC3E}">
        <p14:creationId xmlns:p14="http://schemas.microsoft.com/office/powerpoint/2010/main" val="318937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7</a:t>
            </a:fld>
            <a:endParaRPr lang="en-DE"/>
          </a:p>
        </p:txBody>
      </p:sp>
    </p:spTree>
    <p:extLst>
      <p:ext uri="{BB962C8B-B14F-4D97-AF65-F5344CB8AC3E}">
        <p14:creationId xmlns:p14="http://schemas.microsoft.com/office/powerpoint/2010/main" val="89991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generate an accurate representation of the breadth of the </a:t>
            </a:r>
            <a:r>
              <a:rPr lang="en-GB" sz="1200" b="0" i="0" u="none" strike="noStrike" kern="1200" dirty="0">
                <a:solidFill>
                  <a:schemeClr val="tx1"/>
                </a:solidFill>
                <a:effectLst/>
                <a:latin typeface="+mn-lt"/>
                <a:ea typeface="+mn-ea"/>
                <a:cs typeface="+mn-cs"/>
                <a:hlinkClick r:id="rId3" tooltip="Internet"/>
              </a:rPr>
              <a:t>Internet</a:t>
            </a:r>
            <a:r>
              <a:rPr lang="en-GB" sz="1200" b="0" i="0" kern="1200" dirty="0">
                <a:solidFill>
                  <a:schemeClr val="tx1"/>
                </a:solidFill>
                <a:effectLst/>
                <a:latin typeface="+mn-lt"/>
                <a:ea typeface="+mn-ea"/>
                <a:cs typeface="+mn-cs"/>
              </a:rPr>
              <a:t> using visual graphics</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1996 countries wanted to import  pc but because of ISO certification it was complicated</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8</a:t>
            </a:fld>
            <a:endParaRPr lang="en-DE"/>
          </a:p>
        </p:txBody>
      </p:sp>
    </p:spTree>
    <p:extLst>
      <p:ext uri="{BB962C8B-B14F-4D97-AF65-F5344CB8AC3E}">
        <p14:creationId xmlns:p14="http://schemas.microsoft.com/office/powerpoint/2010/main" val="1796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DE" dirty="0"/>
              <a:t>ookia 3310</a:t>
            </a:r>
            <a:br>
              <a:rPr lang="en-DE" dirty="0"/>
            </a:br>
            <a:br>
              <a:rPr lang="en-DE" dirty="0"/>
            </a:br>
            <a:r>
              <a:rPr lang="en-GB" sz="1200" b="0" i="0" kern="1200" dirty="0">
                <a:solidFill>
                  <a:schemeClr val="tx1"/>
                </a:solidFill>
                <a:effectLst/>
                <a:latin typeface="+mn-lt"/>
                <a:ea typeface="+mn-ea"/>
                <a:cs typeface="+mn-cs"/>
              </a:rPr>
              <a:t>Mobile payments were </a:t>
            </a:r>
            <a:r>
              <a:rPr lang="en-GB" sz="1200" b="0" i="0" kern="1200" dirty="0" err="1">
                <a:solidFill>
                  <a:schemeClr val="tx1"/>
                </a:solidFill>
                <a:effectLst/>
                <a:latin typeface="+mn-lt"/>
                <a:ea typeface="+mn-ea"/>
                <a:cs typeface="+mn-cs"/>
              </a:rPr>
              <a:t>trialed</a:t>
            </a:r>
            <a:r>
              <a:rPr lang="en-GB" sz="1200" b="0" i="0" kern="1200" dirty="0">
                <a:solidFill>
                  <a:schemeClr val="tx1"/>
                </a:solidFill>
                <a:effectLst/>
                <a:latin typeface="+mn-lt"/>
                <a:ea typeface="+mn-ea"/>
                <a:cs typeface="+mn-cs"/>
              </a:rPr>
              <a:t> in 1998 in Finland and Sweden where a mobile phone was used to pay for a Coca-Cola vending machine and car parking. Commercial launches followed in 1999 in Norway. The first commercial payment system to mimic banks and credit cards was launched in the Philippines in 1999 simultaneously by mobile operators Globe and Smart.</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Also some believe that the first online purchase was in 1994 ( a pepperoni and mushroom pizza from Pizza Hut, occurs in this year.)</a:t>
            </a:r>
            <a:endParaRPr lang="en-DE" dirty="0"/>
          </a:p>
        </p:txBody>
      </p:sp>
      <p:sp>
        <p:nvSpPr>
          <p:cNvPr id="4" name="Slide Number Placeholder 3"/>
          <p:cNvSpPr>
            <a:spLocks noGrp="1"/>
          </p:cNvSpPr>
          <p:nvPr>
            <p:ph type="sldNum" sz="quarter" idx="5"/>
          </p:nvPr>
        </p:nvSpPr>
        <p:spPr/>
        <p:txBody>
          <a:bodyPr/>
          <a:lstStyle/>
          <a:p>
            <a:fld id="{4EBF2334-9EEA-E440-93CF-3F5811DC8058}" type="slidenum">
              <a:rPr lang="en-DE" smtClean="0"/>
              <a:t>9</a:t>
            </a:fld>
            <a:endParaRPr lang="en-DE"/>
          </a:p>
        </p:txBody>
      </p:sp>
    </p:spTree>
    <p:extLst>
      <p:ext uri="{BB962C8B-B14F-4D97-AF65-F5344CB8AC3E}">
        <p14:creationId xmlns:p14="http://schemas.microsoft.com/office/powerpoint/2010/main" val="36746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BA5D4A4-D34D-A14D-B25F-5F9FA24024ED}" type="datetime1">
              <a:rPr lang="de-DE" smtClean="0"/>
              <a:t>24.11.21</a:t>
            </a:fld>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6" name="Slide Number Placeholder 5"/>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108868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E9A717-2219-7945-B5E4-20F5F9D0C061}" type="datetime1">
              <a:rPr lang="de-DE" smtClean="0"/>
              <a:t>24.11.21</a:t>
            </a:fld>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6" name="Slide Number Placeholder 5"/>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404566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0E82D-41FF-8547-B7FC-E5792CA3CE84}" type="datetime1">
              <a:rPr lang="de-DE" smtClean="0"/>
              <a:t>24.11.21</a:t>
            </a:fld>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6" name="Slide Number Placeholder 5"/>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387721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5E13E8-B393-6E42-BB0F-2C74FED72B52}" type="datetime1">
              <a:rPr lang="de-DE" smtClean="0"/>
              <a:t>24.11.21</a:t>
            </a:fld>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6" name="Slide Number Placeholder 5"/>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280766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AD153CA-51F6-E44B-B833-629BC43490F7}" type="datetime1">
              <a:rPr lang="de-DE" smtClean="0"/>
              <a:t>24.11.21</a:t>
            </a:fld>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6" name="Slide Number Placeholder 5"/>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55518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12A574B-269F-8E46-A26B-0AFED82317B2}" type="datetime1">
              <a:rPr lang="de-DE" smtClean="0"/>
              <a:t>24.11.21</a:t>
            </a:fld>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7" name="Slide Number Placeholder 6"/>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866156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FA41F31-0D15-4A47-AB01-B14328158093}" type="datetime1">
              <a:rPr lang="de-DE" smtClean="0"/>
              <a:t>24.11.21</a:t>
            </a:fld>
            <a:endParaRPr lang="en-D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9" name="Slide Number Placeholder 8"/>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83850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05BAB47-A7DD-034E-9946-926175A34FB5}" type="datetime1">
              <a:rPr lang="de-DE" smtClean="0"/>
              <a:t>24.11.21</a:t>
            </a:fld>
            <a:endParaRPr lang="en-D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5" name="Slide Number Placeholder 4"/>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1935405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EAC30-E719-F344-A357-23FDD6FD1809}" type="datetime1">
              <a:rPr lang="de-DE" smtClean="0"/>
              <a:t>24.11.21</a:t>
            </a:fld>
            <a:endParaRPr lang="en-D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4" name="Slide Number Placeholder 3"/>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11157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1E5A32B-A8E8-9343-BFF2-F73FF91362F3}" type="datetime1">
              <a:rPr lang="de-DE" smtClean="0"/>
              <a:t>24.11.21</a:t>
            </a:fld>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7" name="Slide Number Placeholder 6"/>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3966851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6294835-A34E-D043-B5BE-5077B946DD9A}" type="datetime1">
              <a:rPr lang="de-DE" smtClean="0"/>
              <a:t>24.11.21</a:t>
            </a:fld>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@borzenko_lena</a:t>
            </a:r>
            <a:endParaRPr lang="en-DE"/>
          </a:p>
        </p:txBody>
      </p:sp>
      <p:sp>
        <p:nvSpPr>
          <p:cNvPr id="7" name="Slide Number Placeholder 6"/>
          <p:cNvSpPr>
            <a:spLocks noGrp="1"/>
          </p:cNvSpPr>
          <p:nvPr>
            <p:ph type="sldNum" sz="quarter" idx="12"/>
          </p:nvPr>
        </p:nvSpPr>
        <p:spPr/>
        <p:txBody>
          <a:bodyPr/>
          <a:lstStyle/>
          <a:p>
            <a:fld id="{51467B32-E370-4947-8468-6F25B3C8443A}" type="slidenum">
              <a:rPr lang="en-DE" smtClean="0"/>
              <a:t>‹#›</a:t>
            </a:fld>
            <a:endParaRPr lang="en-DE"/>
          </a:p>
        </p:txBody>
      </p:sp>
    </p:spTree>
    <p:extLst>
      <p:ext uri="{BB962C8B-B14F-4D97-AF65-F5344CB8AC3E}">
        <p14:creationId xmlns:p14="http://schemas.microsoft.com/office/powerpoint/2010/main" val="38951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urier New" panose="02070309020205020404" pitchFamily="49" charset="0"/>
                <a:cs typeface="Courier New" panose="02070309020205020404" pitchFamily="49" charset="0"/>
              </a:defRPr>
            </a:lvl1pPr>
          </a:lstStyle>
          <a:p>
            <a:fld id="{7B6E0FB0-BC25-4C48-8884-770C38816F1A}" type="datetime1">
              <a:rPr lang="de-DE" smtClean="0"/>
              <a:t>24.11.21</a:t>
            </a:fld>
            <a:endParaRPr lang="en-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urier New" panose="02070309020205020404" pitchFamily="49" charset="0"/>
                <a:cs typeface="Courier New" panose="02070309020205020404" pitchFamily="49" charset="0"/>
              </a:defRPr>
            </a:lvl1pPr>
          </a:lstStyle>
          <a:p>
            <a:fld id="{51467B32-E370-4947-8468-6F25B3C8443A}" type="slidenum">
              <a:rPr lang="en-DE" smtClean="0"/>
              <a:pPr/>
              <a:t>‹#›</a:t>
            </a:fld>
            <a:endParaRPr lang="en-DE"/>
          </a:p>
        </p:txBody>
      </p:sp>
      <p:sp>
        <p:nvSpPr>
          <p:cNvPr id="7" name="Title Placeholder 6">
            <a:extLst>
              <a:ext uri="{FF2B5EF4-FFF2-40B4-BE49-F238E27FC236}">
                <a16:creationId xmlns:a16="http://schemas.microsoft.com/office/drawing/2014/main" id="{17DC0EA5-92AB-8D49-8226-05B9456228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DE" dirty="0"/>
          </a:p>
        </p:txBody>
      </p:sp>
      <p:sp>
        <p:nvSpPr>
          <p:cNvPr id="8" name="Footer Placeholder 7">
            <a:extLst>
              <a:ext uri="{FF2B5EF4-FFF2-40B4-BE49-F238E27FC236}">
                <a16:creationId xmlns:a16="http://schemas.microsoft.com/office/drawing/2014/main" id="{8ECE29EF-737D-B647-BE78-923779169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urier New" panose="02070309020205020404" pitchFamily="49" charset="0"/>
                <a:cs typeface="Courier New" panose="02070309020205020404" pitchFamily="49" charset="0"/>
              </a:defRPr>
            </a:lvl1pPr>
          </a:lstStyle>
          <a:p>
            <a:r>
              <a:rPr lang="en-GB"/>
              <a:t>@borzenko_lena</a:t>
            </a:r>
            <a:endParaRPr lang="en-DE"/>
          </a:p>
        </p:txBody>
      </p:sp>
    </p:spTree>
    <p:extLst>
      <p:ext uri="{BB962C8B-B14F-4D97-AF65-F5344CB8AC3E}">
        <p14:creationId xmlns:p14="http://schemas.microsoft.com/office/powerpoint/2010/main" val="38905285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edepoze.com/problem-of-legal-tech-adop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46.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svg"/><Relationship Id="rId2" Type="http://schemas.openxmlformats.org/officeDocument/2006/relationships/notesSlide" Target="../notesSlides/notesSlide2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svg"/><Relationship Id="rId4" Type="http://schemas.openxmlformats.org/officeDocument/2006/relationships/image" Target="../media/image47.svg"/><Relationship Id="rId9" Type="http://schemas.openxmlformats.org/officeDocument/2006/relationships/image" Target="../media/image56.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zazzle.com/html_5_logo_poster-228307015251367250"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descr="Blue sky and mountain tops">
            <a:extLst>
              <a:ext uri="{FF2B5EF4-FFF2-40B4-BE49-F238E27FC236}">
                <a16:creationId xmlns:a16="http://schemas.microsoft.com/office/drawing/2014/main" id="{1DC70A66-BD1F-224B-A2B0-9AD8EF859380}"/>
              </a:ext>
            </a:extLst>
          </p:cNvPr>
          <p:cNvPicPr>
            <a:picLocks noChangeAspect="1"/>
          </p:cNvPicPr>
          <p:nvPr/>
        </p:nvPicPr>
        <p:blipFill rotWithShape="1">
          <a:blip r:embed="rId3"/>
          <a:srcRect b="15432"/>
          <a:stretch/>
        </p:blipFill>
        <p:spPr>
          <a:xfrm>
            <a:off x="0" y="-2"/>
            <a:ext cx="12194658" cy="6858001"/>
          </a:xfrm>
          <a:prstGeom prst="rect">
            <a:avLst/>
          </a:prstGeom>
        </p:spPr>
      </p:pic>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text, clipart&#10;&#10;Description automatically generated">
            <a:extLst>
              <a:ext uri="{FF2B5EF4-FFF2-40B4-BE49-F238E27FC236}">
                <a16:creationId xmlns:a16="http://schemas.microsoft.com/office/drawing/2014/main" id="{88992224-CA34-224A-B210-00A6964DB2D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843246" y="4832668"/>
            <a:ext cx="4708833" cy="918221"/>
          </a:xfrm>
          <a:prstGeom prst="rect">
            <a:avLst/>
          </a:prstGeom>
        </p:spPr>
      </p:pic>
      <p:sp>
        <p:nvSpPr>
          <p:cNvPr id="2" name="Title 1">
            <a:extLst>
              <a:ext uri="{FF2B5EF4-FFF2-40B4-BE49-F238E27FC236}">
                <a16:creationId xmlns:a16="http://schemas.microsoft.com/office/drawing/2014/main" id="{9097741B-BBAF-634E-87B0-2EC4DDC38B11}"/>
              </a:ext>
            </a:extLst>
          </p:cNvPr>
          <p:cNvSpPr>
            <a:spLocks noGrp="1"/>
          </p:cNvSpPr>
          <p:nvPr>
            <p:ph type="ctrTitle"/>
          </p:nvPr>
        </p:nvSpPr>
        <p:spPr>
          <a:xfrm>
            <a:off x="314436" y="2701075"/>
            <a:ext cx="8665178" cy="1602814"/>
          </a:xfrm>
        </p:spPr>
        <p:txBody>
          <a:bodyPr anchor="b">
            <a:normAutofit/>
          </a:bodyPr>
          <a:lstStyle/>
          <a:p>
            <a:pPr algn="l"/>
            <a:r>
              <a:rPr lang="en-GB" sz="4400" dirty="0"/>
              <a:t>From Ukrainian Moonshine to </a:t>
            </a:r>
            <a:r>
              <a:rPr lang="en-GB" sz="4400" b="1" dirty="0"/>
              <a:t>Azure</a:t>
            </a:r>
            <a:r>
              <a:rPr lang="en-GB" sz="4400" dirty="0"/>
              <a:t> </a:t>
            </a:r>
            <a:r>
              <a:rPr lang="en-GB" sz="4400" b="1" dirty="0" err="1"/>
              <a:t>CosmosDB</a:t>
            </a:r>
            <a:endParaRPr lang="en-DE" sz="4400" b="1" dirty="0"/>
          </a:p>
        </p:txBody>
      </p:sp>
      <p:sp>
        <p:nvSpPr>
          <p:cNvPr id="45" name="Rectangle 44">
            <a:extLst>
              <a:ext uri="{FF2B5EF4-FFF2-40B4-BE49-F238E27FC236}">
                <a16:creationId xmlns:a16="http://schemas.microsoft.com/office/drawing/2014/main" id="{66C067EF-6C4A-BA46-A5F3-A2004E9EC948}"/>
              </a:ext>
            </a:extLst>
          </p:cNvPr>
          <p:cNvSpPr/>
          <p:nvPr/>
        </p:nvSpPr>
        <p:spPr>
          <a:xfrm>
            <a:off x="8826117" y="625683"/>
            <a:ext cx="2876785" cy="1200329"/>
          </a:xfrm>
          <a:prstGeom prst="rect">
            <a:avLst/>
          </a:prstGeom>
        </p:spPr>
        <p:txBody>
          <a:bodyPr wrap="square">
            <a:spAutoFit/>
          </a:bodyPr>
          <a:lstStyle/>
          <a:p>
            <a:pPr algn="r"/>
            <a:r>
              <a:rPr lang="en-GB" sz="2400" dirty="0">
                <a:latin typeface="Courier New" panose="02070309020205020404" pitchFamily="49" charset="0"/>
                <a:cs typeface="Courier New" panose="02070309020205020404" pitchFamily="49" charset="0"/>
              </a:rPr>
              <a:t>Olena </a:t>
            </a:r>
            <a:r>
              <a:rPr lang="en-GB" sz="2400" dirty="0" err="1">
                <a:latin typeface="Courier New" panose="02070309020205020404" pitchFamily="49" charset="0"/>
                <a:cs typeface="Courier New" panose="02070309020205020404" pitchFamily="49" charset="0"/>
              </a:rPr>
              <a:t>Borzenko</a:t>
            </a:r>
            <a:endParaRPr lang="en-GB" sz="2400" dirty="0">
              <a:latin typeface="Courier New" panose="02070309020205020404" pitchFamily="49" charset="0"/>
              <a:cs typeface="Courier New" panose="02070309020205020404" pitchFamily="49" charset="0"/>
            </a:endParaRPr>
          </a:p>
          <a:p>
            <a:pPr algn="r"/>
            <a:r>
              <a:rPr lang="en-GB" sz="2400" dirty="0">
                <a:latin typeface="Courier New" panose="02070309020205020404" pitchFamily="49" charset="0"/>
                <a:cs typeface="Courier New" panose="02070309020205020404" pitchFamily="49" charset="0"/>
              </a:rPr>
              <a:t>@</a:t>
            </a:r>
            <a:r>
              <a:rPr lang="en-GB" sz="2400" dirty="0" err="1">
                <a:latin typeface="Courier New" panose="02070309020205020404" pitchFamily="49" charset="0"/>
                <a:cs typeface="Courier New" panose="02070309020205020404" pitchFamily="49" charset="0"/>
              </a:rPr>
              <a:t>borzenko_lena</a:t>
            </a:r>
            <a:endParaRPr lang="en-DE" sz="2400" dirty="0">
              <a:latin typeface="Courier New" panose="02070309020205020404" pitchFamily="49" charset="0"/>
              <a:cs typeface="Courier New" panose="02070309020205020404" pitchFamily="49" charset="0"/>
            </a:endParaRPr>
          </a:p>
          <a:p>
            <a:pPr algn="r"/>
            <a:endParaRPr lang="en-DE"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9009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pic>
        <p:nvPicPr>
          <p:cNvPr id="11268" name="Picture 4" descr="Sergei Lebedev Produces MESM, the First Russian Stored-Program Computer :  History of Information">
            <a:extLst>
              <a:ext uri="{FF2B5EF4-FFF2-40B4-BE49-F238E27FC236}">
                <a16:creationId xmlns:a16="http://schemas.microsoft.com/office/drawing/2014/main" id="{5D834514-C31D-2844-AC0C-E68CBD670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39" y="1446159"/>
            <a:ext cx="5757076" cy="39656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A23F6E7-24A6-3E4C-B09D-6FAB60C4F43C}"/>
              </a:ext>
            </a:extLst>
          </p:cNvPr>
          <p:cNvSpPr/>
          <p:nvPr/>
        </p:nvSpPr>
        <p:spPr>
          <a:xfrm>
            <a:off x="6664504" y="1267538"/>
            <a:ext cx="5527496" cy="2596865"/>
          </a:xfrm>
          <a:prstGeom prst="rect">
            <a:avLst/>
          </a:prstGeom>
        </p:spPr>
        <p:txBody>
          <a:bodyPr wrap="square">
            <a:spAutoFit/>
          </a:bodyPr>
          <a:lstStyle/>
          <a:p>
            <a:pPr>
              <a:lnSpc>
                <a:spcPct val="150000"/>
              </a:lnSpc>
            </a:pPr>
            <a:r>
              <a:rPr lang="en-DE" sz="2000" b="1" dirty="0">
                <a:latin typeface="Courier New" panose="02070309020205020404" pitchFamily="49" charset="0"/>
                <a:cs typeface="Courier New" panose="02070309020205020404" pitchFamily="49" charset="0"/>
              </a:rPr>
              <a:t>The MESM (1951, Kyiv, Ukraine)</a:t>
            </a:r>
            <a:br>
              <a:rPr lang="en-DE" sz="2000" b="1"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First universally programmable electronic computer in Europe </a:t>
            </a:r>
            <a:br>
              <a:rPr lang="en-GB" dirty="0">
                <a:latin typeface="Courier New" panose="02070309020205020404" pitchFamily="49" charset="0"/>
                <a:cs typeface="Courier New" panose="02070309020205020404" pitchFamily="49" charset="0"/>
              </a:rPr>
            </a:br>
            <a:endParaRPr lang="en-GB" dirty="0">
              <a:latin typeface="Courier New" panose="02070309020205020404" pitchFamily="49" charset="0"/>
              <a:cs typeface="Courier New" panose="02070309020205020404" pitchFamily="49" charset="0"/>
            </a:endParaRPr>
          </a:p>
          <a:p>
            <a:pPr>
              <a:lnSpc>
                <a:spcPct val="150000"/>
              </a:lnSpc>
            </a:pPr>
            <a:r>
              <a:rPr lang="en-GB" dirty="0">
                <a:latin typeface="Courier New" panose="02070309020205020404" pitchFamily="49" charset="0"/>
                <a:cs typeface="Courier New" panose="02070309020205020404" pitchFamily="49" charset="0"/>
              </a:rPr>
              <a:t>Created the supervision of: </a:t>
            </a:r>
          </a:p>
          <a:p>
            <a:pPr>
              <a:lnSpc>
                <a:spcPct val="150000"/>
              </a:lnSpc>
            </a:pPr>
            <a:r>
              <a:rPr lang="en-GB" b="1" dirty="0">
                <a:latin typeface="Courier New" panose="02070309020205020404" pitchFamily="49" charset="0"/>
                <a:cs typeface="Courier New" panose="02070309020205020404" pitchFamily="49" charset="0"/>
              </a:rPr>
              <a:t>Sergey </a:t>
            </a:r>
            <a:r>
              <a:rPr lang="en-GB" b="1" dirty="0" err="1">
                <a:latin typeface="Courier New" panose="02070309020205020404" pitchFamily="49" charset="0"/>
                <a:cs typeface="Courier New" panose="02070309020205020404" pitchFamily="49" charset="0"/>
              </a:rPr>
              <a:t>Alekseevich</a:t>
            </a:r>
            <a:r>
              <a:rPr lang="en-GB" b="1" dirty="0">
                <a:latin typeface="Courier New" panose="02070309020205020404" pitchFamily="49" charset="0"/>
                <a:cs typeface="Courier New" panose="02070309020205020404" pitchFamily="49" charset="0"/>
              </a:rPr>
              <a:t> Lebedev </a:t>
            </a:r>
            <a:endParaRPr lang="en-DE" b="1" dirty="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364BF312-BD59-3643-82AF-54DD2602344B}"/>
              </a:ext>
            </a:extLst>
          </p:cNvPr>
          <p:cNvSpPr/>
          <p:nvPr/>
        </p:nvSpPr>
        <p:spPr>
          <a:xfrm>
            <a:off x="0" y="5433001"/>
            <a:ext cx="4254358" cy="388568"/>
          </a:xfrm>
          <a:prstGeom prst="rect">
            <a:avLst/>
          </a:prstGeom>
        </p:spPr>
        <p:txBody>
          <a:bodyPr wrap="square">
            <a:spAutoFit/>
          </a:bodyPr>
          <a:lstStyle/>
          <a:p>
            <a:pPr algn="r">
              <a:lnSpc>
                <a:spcPct val="150000"/>
              </a:lnSpc>
            </a:pPr>
            <a:r>
              <a:rPr lang="en-DE" sz="1400" dirty="0">
                <a:latin typeface="Courier New" panose="02070309020205020404" pitchFamily="49" charset="0"/>
                <a:cs typeface="Courier New" panose="02070309020205020404" pitchFamily="49" charset="0"/>
              </a:rPr>
              <a:t> Small Electronic Computing Machine</a:t>
            </a:r>
          </a:p>
        </p:txBody>
      </p:sp>
      <p:sp>
        <p:nvSpPr>
          <p:cNvPr id="6" name="Rectangle 5">
            <a:extLst>
              <a:ext uri="{FF2B5EF4-FFF2-40B4-BE49-F238E27FC236}">
                <a16:creationId xmlns:a16="http://schemas.microsoft.com/office/drawing/2014/main" id="{3522C620-3052-444C-A7C9-84225C48D987}"/>
              </a:ext>
            </a:extLst>
          </p:cNvPr>
          <p:cNvSpPr/>
          <p:nvPr/>
        </p:nvSpPr>
        <p:spPr>
          <a:xfrm>
            <a:off x="6664504" y="4503628"/>
            <a:ext cx="5325439" cy="977191"/>
          </a:xfrm>
          <a:prstGeom prst="rect">
            <a:avLst/>
          </a:prstGeom>
        </p:spPr>
        <p:txBody>
          <a:bodyPr wrap="square">
            <a:spAutoFit/>
          </a:bodyPr>
          <a:lstStyle/>
          <a:p>
            <a:pPr>
              <a:lnSpc>
                <a:spcPct val="150000"/>
              </a:lnSpc>
            </a:pPr>
            <a:r>
              <a:rPr lang="en-GB" sz="2000" i="1" dirty="0">
                <a:latin typeface="Courier New" panose="02070309020205020404" pitchFamily="49" charset="0"/>
                <a:cs typeface="Courier New" panose="02070309020205020404" pitchFamily="49" charset="0"/>
              </a:rPr>
              <a:t>“Stop torturing the machine, </a:t>
            </a:r>
          </a:p>
          <a:p>
            <a:pPr>
              <a:lnSpc>
                <a:spcPct val="150000"/>
              </a:lnSpc>
            </a:pPr>
            <a:r>
              <a:rPr lang="en-GB" sz="2000" i="1" dirty="0">
                <a:latin typeface="Courier New" panose="02070309020205020404" pitchFamily="49" charset="0"/>
                <a:cs typeface="Courier New" panose="02070309020205020404" pitchFamily="49" charset="0"/>
              </a:rPr>
              <a:t>it’s the people who are wrong!” </a:t>
            </a:r>
            <a:endParaRPr lang="en-DE" sz="20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30165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51A6641-DB41-F448-839C-1B27A80F6311}"/>
              </a:ext>
            </a:extLst>
          </p:cNvPr>
          <p:cNvSpPr>
            <a:spLocks noGrp="1"/>
          </p:cNvSpPr>
          <p:nvPr>
            <p:ph type="ftr" sz="quarter" idx="11"/>
          </p:nvPr>
        </p:nvSpPr>
        <p:spPr/>
        <p:txBody>
          <a:bodyPr/>
          <a:lstStyle/>
          <a:p>
            <a:r>
              <a:rPr lang="en-GB" dirty="0"/>
              <a:t>@</a:t>
            </a:r>
            <a:r>
              <a:rPr lang="en-GB" dirty="0" err="1"/>
              <a:t>borzenko_lena</a:t>
            </a:r>
            <a:endParaRPr lang="en-DE" dirty="0"/>
          </a:p>
        </p:txBody>
      </p:sp>
      <p:sp>
        <p:nvSpPr>
          <p:cNvPr id="8" name="Rectangle 7">
            <a:extLst>
              <a:ext uri="{FF2B5EF4-FFF2-40B4-BE49-F238E27FC236}">
                <a16:creationId xmlns:a16="http://schemas.microsoft.com/office/drawing/2014/main" id="{8D27842D-D470-EA42-A627-EF4E7C2A302B}"/>
              </a:ext>
            </a:extLst>
          </p:cNvPr>
          <p:cNvSpPr/>
          <p:nvPr/>
        </p:nvSpPr>
        <p:spPr>
          <a:xfrm>
            <a:off x="1604755" y="4569922"/>
            <a:ext cx="8982489" cy="977191"/>
          </a:xfrm>
          <a:prstGeom prst="rect">
            <a:avLst/>
          </a:prstGeom>
        </p:spPr>
        <p:txBody>
          <a:bodyPr wrap="square">
            <a:spAutoFit/>
          </a:bodyPr>
          <a:lstStyle/>
          <a:p>
            <a:pPr algn="ctr">
              <a:lnSpc>
                <a:spcPct val="150000"/>
              </a:lnSpc>
            </a:pPr>
            <a:r>
              <a:rPr lang="en-GB" sz="2000" b="1" dirty="0">
                <a:latin typeface="Courier New" panose="02070309020205020404" pitchFamily="49" charset="0"/>
                <a:cs typeface="Courier New" panose="02070309020205020404" pitchFamily="49" charset="0"/>
              </a:rPr>
              <a:t>Kateryna </a:t>
            </a:r>
            <a:r>
              <a:rPr lang="en-GB" sz="2000" b="1" dirty="0" err="1">
                <a:latin typeface="Courier New" panose="02070309020205020404" pitchFamily="49" charset="0"/>
                <a:cs typeface="Courier New" panose="02070309020205020404" pitchFamily="49" charset="0"/>
              </a:rPr>
              <a:t>Yushchenko</a:t>
            </a:r>
            <a:br>
              <a:rPr lang="en-DE" sz="2000" dirty="0">
                <a:latin typeface="Courier New" panose="02070309020205020404" pitchFamily="49" charset="0"/>
                <a:cs typeface="Courier New" panose="02070309020205020404" pitchFamily="49" charset="0"/>
              </a:rPr>
            </a:br>
            <a:r>
              <a:rPr lang="en-DE" sz="2000" dirty="0">
                <a:latin typeface="Courier New" panose="02070309020205020404" pitchFamily="49" charset="0"/>
                <a:cs typeface="Courier New" panose="02070309020205020404" pitchFamily="49" charset="0"/>
              </a:rPr>
              <a:t>Address programming language for computer “Kyiv”, 1955</a:t>
            </a:r>
          </a:p>
        </p:txBody>
      </p:sp>
      <p:pic>
        <p:nvPicPr>
          <p:cNvPr id="14344" name="Picture 8">
            <a:extLst>
              <a:ext uri="{FF2B5EF4-FFF2-40B4-BE49-F238E27FC236}">
                <a16:creationId xmlns:a16="http://schemas.microsoft.com/office/drawing/2014/main" id="{A0C2F721-C2FF-9749-B13C-D8165768A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836" y="1485931"/>
            <a:ext cx="9868328" cy="296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191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Dissolution of USSR – Track2Training">
            <a:extLst>
              <a:ext uri="{FF2B5EF4-FFF2-40B4-BE49-F238E27FC236}">
                <a16:creationId xmlns:a16="http://schemas.microsoft.com/office/drawing/2014/main" id="{F3D876D6-4223-B44F-ADE2-D268C521A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 r="1920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65" name="Title 5">
            <a:extLst>
              <a:ext uri="{FF2B5EF4-FFF2-40B4-BE49-F238E27FC236}">
                <a16:creationId xmlns:a16="http://schemas.microsoft.com/office/drawing/2014/main" id="{3F78A094-7C53-D047-961C-40E8990956F2}"/>
              </a:ext>
            </a:extLst>
          </p:cNvPr>
          <p:cNvSpPr>
            <a:spLocks noGrp="1"/>
          </p:cNvSpPr>
          <p:nvPr>
            <p:ph type="title"/>
          </p:nvPr>
        </p:nvSpPr>
        <p:spPr>
          <a:xfrm>
            <a:off x="7931651" y="414674"/>
            <a:ext cx="4158434" cy="3692028"/>
          </a:xfrm>
          <a:noFill/>
        </p:spPr>
        <p:txBody>
          <a:bodyPr vert="horz" lIns="91440" tIns="45720" rIns="91440" bIns="45720" rtlCol="0" anchor="b">
            <a:normAutofit/>
          </a:bodyPr>
          <a:lstStyle/>
          <a:p>
            <a:r>
              <a:rPr lang="en-US" sz="4800" dirty="0"/>
              <a:t>Era of Stagnation</a:t>
            </a:r>
          </a:p>
        </p:txBody>
      </p:sp>
      <p:sp>
        <p:nvSpPr>
          <p:cNvPr id="4" name="Footer Placeholder 3">
            <a:extLst>
              <a:ext uri="{FF2B5EF4-FFF2-40B4-BE49-F238E27FC236}">
                <a16:creationId xmlns:a16="http://schemas.microsoft.com/office/drawing/2014/main" id="{893FD897-6D3D-C444-9075-03773057FFFF}"/>
              </a:ext>
            </a:extLst>
          </p:cNvPr>
          <p:cNvSpPr>
            <a:spLocks noGrp="1"/>
          </p:cNvSpPr>
          <p:nvPr>
            <p:ph type="ftr" sz="quarter" idx="11"/>
          </p:nvPr>
        </p:nvSpPr>
        <p:spPr>
          <a:xfrm>
            <a:off x="3187673" y="6356350"/>
            <a:ext cx="3615866" cy="365125"/>
          </a:xfrm>
        </p:spPr>
        <p:txBody>
          <a:bodyPr vert="horz" lIns="91440" tIns="45720" rIns="91440" bIns="45720" rtlCol="0" anchor="ctr">
            <a:normAutofit/>
          </a:bodyPr>
          <a:lstStyle/>
          <a:p>
            <a:pPr algn="r" defTabSz="914400">
              <a:spcAft>
                <a:spcPts val="600"/>
              </a:spcAft>
              <a:defRPr/>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Tree>
    <p:extLst>
      <p:ext uri="{BB962C8B-B14F-4D97-AF65-F5344CB8AC3E}">
        <p14:creationId xmlns:p14="http://schemas.microsoft.com/office/powerpoint/2010/main" val="3789130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2" name="Picture 4" descr="Kostryno Map - Zakarpatska Oblast, Ukraine - Mapcarta">
            <a:extLst>
              <a:ext uri="{FF2B5EF4-FFF2-40B4-BE49-F238E27FC236}">
                <a16:creationId xmlns:a16="http://schemas.microsoft.com/office/drawing/2014/main" id="{85AFA6A9-D2DC-D94A-B560-6D5586BE21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290" name="Picture 2" descr="The Top 10 Changes in the Urban Environment of Lviv in 2019 - SUTP">
            <a:extLst>
              <a:ext uri="{FF2B5EF4-FFF2-40B4-BE49-F238E27FC236}">
                <a16:creationId xmlns:a16="http://schemas.microsoft.com/office/drawing/2014/main" id="{5B5DE04B-91BD-1B41-9B48-B2D04B66C8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20" r="6066" b="1"/>
          <a:stretch/>
        </p:blipFill>
        <p:spPr bwMode="auto">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38828" y="6488333"/>
            <a:ext cx="4818888"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Tree>
    <p:extLst>
      <p:ext uri="{BB962C8B-B14F-4D97-AF65-F5344CB8AC3E}">
        <p14:creationId xmlns:p14="http://schemas.microsoft.com/office/powerpoint/2010/main" val="2669169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4" name="Rectangle 142">
            <a:extLst>
              <a:ext uri="{FF2B5EF4-FFF2-40B4-BE49-F238E27FC236}">
                <a16:creationId xmlns:a16="http://schemas.microsoft.com/office/drawing/2014/main" id="{08CE49EB-6CAF-4479-B93F-85773D92A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8" descr="A Brief Introduction to Pitorro, Puerto Rico&amp;#39;s Moonshine">
            <a:extLst>
              <a:ext uri="{FF2B5EF4-FFF2-40B4-BE49-F238E27FC236}">
                <a16:creationId xmlns:a16="http://schemas.microsoft.com/office/drawing/2014/main" id="{D6A51F1A-B7C6-DC4E-A558-1AA6E898E1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4" r="23250" b="-3"/>
          <a:stretch/>
        </p:blipFill>
        <p:spPr bwMode="auto">
          <a:xfrm>
            <a:off x="321733" y="321733"/>
            <a:ext cx="2161630" cy="246421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All colors of autumn in the Ukrainian Carpathians · Ukraine travel blog">
            <a:extLst>
              <a:ext uri="{FF2B5EF4-FFF2-40B4-BE49-F238E27FC236}">
                <a16:creationId xmlns:a16="http://schemas.microsoft.com/office/drawing/2014/main" id="{F48F57F9-32A4-AA4E-8268-DBEB291EFF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76" t="-440" r="39632" b="441"/>
          <a:stretch/>
        </p:blipFill>
        <p:spPr bwMode="auto">
          <a:xfrm>
            <a:off x="2675889" y="321730"/>
            <a:ext cx="2052924" cy="246421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8 медових рецептів народної медицини — Автентичний український сувенір  Medusha™ - корпоративні та персональні подарунки для тих хто важливий">
            <a:extLst>
              <a:ext uri="{FF2B5EF4-FFF2-40B4-BE49-F238E27FC236}">
                <a16:creationId xmlns:a16="http://schemas.microsoft.com/office/drawing/2014/main" id="{B3AEB48B-412C-6847-89D2-8B12E594C8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80" r="28641" b="-2"/>
          <a:stretch/>
        </p:blipFill>
        <p:spPr bwMode="auto">
          <a:xfrm>
            <a:off x="321733" y="2957666"/>
            <a:ext cx="4407080" cy="33431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Під Харковом знайшли труп невідомого в копиці сіна – новини на УНН | 19  червня 2017, 15:24">
            <a:extLst>
              <a:ext uri="{FF2B5EF4-FFF2-40B4-BE49-F238E27FC236}">
                <a16:creationId xmlns:a16="http://schemas.microsoft.com/office/drawing/2014/main" id="{066E37A7-F803-554F-B1E0-9577AD0180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17" r="6416" b="-1"/>
          <a:stretch/>
        </p:blipFill>
        <p:spPr bwMode="auto">
          <a:xfrm>
            <a:off x="4921339" y="321733"/>
            <a:ext cx="6948927" cy="597907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@borzenko_lena</a:t>
            </a:r>
          </a:p>
        </p:txBody>
      </p:sp>
    </p:spTree>
    <p:extLst>
      <p:ext uri="{BB962C8B-B14F-4D97-AF65-F5344CB8AC3E}">
        <p14:creationId xmlns:p14="http://schemas.microsoft.com/office/powerpoint/2010/main" val="2733970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writing on a chalkboard&#10;&#10;Description automatically generated with medium confidence">
            <a:extLst>
              <a:ext uri="{FF2B5EF4-FFF2-40B4-BE49-F238E27FC236}">
                <a16:creationId xmlns:a16="http://schemas.microsoft.com/office/drawing/2014/main" id="{80EE4422-2BBB-814F-9A17-3675EC4AB9F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766"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solidFill>
              </a:rPr>
              <a:t>@</a:t>
            </a:r>
            <a:r>
              <a:rPr lang="en-US" kern="1200" dirty="0" err="1">
                <a:solidFill>
                  <a:schemeClr val="tx1"/>
                </a:solidFill>
              </a:rPr>
              <a:t>borzenko_lena</a:t>
            </a:r>
            <a:endParaRPr lang="en-US" kern="1200" dirty="0">
              <a:solidFill>
                <a:schemeClr val="tx1"/>
              </a:solidFill>
            </a:endParaRPr>
          </a:p>
        </p:txBody>
      </p:sp>
    </p:spTree>
    <p:extLst>
      <p:ext uri="{BB962C8B-B14F-4D97-AF65-F5344CB8AC3E}">
        <p14:creationId xmlns:p14="http://schemas.microsoft.com/office/powerpoint/2010/main" val="2312262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A743-EE6E-9C41-9D92-72D617953926}"/>
              </a:ext>
            </a:extLst>
          </p:cNvPr>
          <p:cNvSpPr>
            <a:spLocks noGrp="1"/>
          </p:cNvSpPr>
          <p:nvPr>
            <p:ph type="title"/>
          </p:nvPr>
        </p:nvSpPr>
        <p:spPr>
          <a:xfrm>
            <a:off x="2961970" y="5030787"/>
            <a:ext cx="6268059" cy="1325563"/>
          </a:xfrm>
        </p:spPr>
        <p:txBody>
          <a:bodyPr>
            <a:normAutofit/>
          </a:bodyPr>
          <a:lstStyle/>
          <a:p>
            <a:r>
              <a:rPr lang="en-DE" sz="3600" dirty="0"/>
              <a:t>What about moonshine?</a:t>
            </a:r>
          </a:p>
        </p:txBody>
      </p:sp>
      <p:sp>
        <p:nvSpPr>
          <p:cNvPr id="4" name="Footer Placeholder 3">
            <a:extLst>
              <a:ext uri="{FF2B5EF4-FFF2-40B4-BE49-F238E27FC236}">
                <a16:creationId xmlns:a16="http://schemas.microsoft.com/office/drawing/2014/main" id="{1BA0271C-0BB5-344B-95C1-034F78157C60}"/>
              </a:ext>
            </a:extLst>
          </p:cNvPr>
          <p:cNvSpPr>
            <a:spLocks noGrp="1"/>
          </p:cNvSpPr>
          <p:nvPr>
            <p:ph type="ftr" sz="quarter" idx="11"/>
          </p:nvPr>
        </p:nvSpPr>
        <p:spPr/>
        <p:txBody>
          <a:bodyPr/>
          <a:lstStyle/>
          <a:p>
            <a:r>
              <a:rPr lang="en-GB"/>
              <a:t>@borzenko_lena</a:t>
            </a:r>
            <a:endParaRPr lang="en-DE"/>
          </a:p>
        </p:txBody>
      </p:sp>
      <p:pic>
        <p:nvPicPr>
          <p:cNvPr id="16386" name="Picture 2" descr="Swamp Moonshine Still Digital Art by Daniel Eskridge">
            <a:extLst>
              <a:ext uri="{FF2B5EF4-FFF2-40B4-BE49-F238E27FC236}">
                <a16:creationId xmlns:a16="http://schemas.microsoft.com/office/drawing/2014/main" id="{87C05045-6E6D-F540-839F-B597DB0E4B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08812" y="792465"/>
            <a:ext cx="69743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803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GitHub - railsmachine/moonshine: Simple Rails deployment and configuration  management. 15 minute deploys of Rails 2, 3, or 4 apps.">
            <a:extLst>
              <a:ext uri="{FF2B5EF4-FFF2-40B4-BE49-F238E27FC236}">
                <a16:creationId xmlns:a16="http://schemas.microsoft.com/office/drawing/2014/main" id="{A1094BBE-E894-9D47-A155-4079D67CD9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702735"/>
            <a:ext cx="10905066" cy="54525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FC06EEE-270E-D845-8B23-C393E5EC80F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rgbClr val="FFFFFF"/>
                </a:solidFill>
                <a:latin typeface="+mn-lt"/>
                <a:ea typeface="+mn-ea"/>
                <a:cs typeface="+mn-cs"/>
              </a:rPr>
              <a:t>@borzenko_lena</a:t>
            </a:r>
          </a:p>
        </p:txBody>
      </p:sp>
    </p:spTree>
    <p:extLst>
      <p:ext uri="{BB962C8B-B14F-4D97-AF65-F5344CB8AC3E}">
        <p14:creationId xmlns:p14="http://schemas.microsoft.com/office/powerpoint/2010/main" val="874699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8"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436" name="Picture 4" descr="Moonshine App : Nightlife Guide | Search by Muzli">
            <a:extLst>
              <a:ext uri="{FF2B5EF4-FFF2-40B4-BE49-F238E27FC236}">
                <a16:creationId xmlns:a16="http://schemas.microsoft.com/office/drawing/2014/main" id="{9AD7ADC3-95F4-1F41-BD72-CC74C2DC5BD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724" b="729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873C72E-0214-6F4A-B387-E019DE17671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Tree>
    <p:extLst>
      <p:ext uri="{BB962C8B-B14F-4D97-AF65-F5344CB8AC3E}">
        <p14:creationId xmlns:p14="http://schemas.microsoft.com/office/powerpoint/2010/main" val="2924182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E96477-9A6E-1C4A-AEDF-1D33B6B100D7}"/>
              </a:ext>
            </a:extLst>
          </p:cNvPr>
          <p:cNvPicPr>
            <a:picLocks noGrp="1" noChangeAspect="1"/>
          </p:cNvPicPr>
          <p:nvPr>
            <p:ph idx="1"/>
          </p:nvPr>
        </p:nvPicPr>
        <p:blipFill>
          <a:blip r:embed="rId2"/>
          <a:stretch>
            <a:fillRect/>
          </a:stretch>
        </p:blipFill>
        <p:spPr>
          <a:xfrm>
            <a:off x="643467" y="1915922"/>
            <a:ext cx="10905066" cy="3026154"/>
          </a:xfrm>
          <a:prstGeom prst="rect">
            <a:avLst/>
          </a:prstGeom>
        </p:spPr>
      </p:pic>
      <p:sp>
        <p:nvSpPr>
          <p:cNvPr id="4" name="Footer Placeholder 3">
            <a:extLst>
              <a:ext uri="{FF2B5EF4-FFF2-40B4-BE49-F238E27FC236}">
                <a16:creationId xmlns:a16="http://schemas.microsoft.com/office/drawing/2014/main" id="{27B9D1B7-7B21-F148-AD07-0291C9896B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Tree>
    <p:extLst>
      <p:ext uri="{BB962C8B-B14F-4D97-AF65-F5344CB8AC3E}">
        <p14:creationId xmlns:p14="http://schemas.microsoft.com/office/powerpoint/2010/main" val="3544134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8A28D3-4440-C746-A5D8-50FD91E4FBA0}"/>
              </a:ext>
            </a:extLst>
          </p:cNvPr>
          <p:cNvSpPr/>
          <p:nvPr/>
        </p:nvSpPr>
        <p:spPr>
          <a:xfrm>
            <a:off x="5685356" y="1197640"/>
            <a:ext cx="4980184" cy="946911"/>
          </a:xfrm>
          <a:prstGeom prst="rect">
            <a:avLst/>
          </a:prstGeom>
        </p:spPr>
        <p:txBody>
          <a:bodyPr vert="horz" lIns="91440" tIns="45720" rIns="91440" bIns="45720" rtlCol="0" anchor="b">
            <a:normAutofit fontScale="77500" lnSpcReduction="20000"/>
          </a:bodyPr>
          <a:lstStyle/>
          <a:p>
            <a:pPr defTabSz="914400">
              <a:lnSpc>
                <a:spcPct val="90000"/>
              </a:lnSpc>
              <a:spcBef>
                <a:spcPct val="0"/>
              </a:spcBef>
              <a:spcAft>
                <a:spcPts val="600"/>
              </a:spcAft>
            </a:pPr>
            <a:r>
              <a:rPr lang="en-US" sz="5400" dirty="0">
                <a:latin typeface="+mj-lt"/>
                <a:ea typeface="+mj-ea"/>
                <a:cs typeface="+mj-cs"/>
              </a:rPr>
              <a:t>@</a:t>
            </a:r>
            <a:r>
              <a:rPr lang="en-US" sz="5400" dirty="0" err="1">
                <a:latin typeface="Courier New" panose="02070309020205020404" pitchFamily="49" charset="0"/>
                <a:ea typeface="+mj-ea"/>
                <a:cs typeface="Courier New" panose="02070309020205020404" pitchFamily="49" charset="0"/>
              </a:rPr>
              <a:t>borzenko_lena</a:t>
            </a:r>
            <a:endParaRPr lang="en-US" sz="5400" dirty="0">
              <a:latin typeface="Courier New" panose="02070309020205020404" pitchFamily="49" charset="0"/>
              <a:ea typeface="+mj-ea"/>
              <a:cs typeface="Courier New" panose="02070309020205020404" pitchFamily="49" charset="0"/>
            </a:endParaRPr>
          </a:p>
        </p:txBody>
      </p:sp>
      <p:pic>
        <p:nvPicPr>
          <p:cNvPr id="8" name="Content Placeholder 7" descr="A person sitting in a bus&#10;&#10;Description automatically generated with low confidence">
            <a:extLst>
              <a:ext uri="{FF2B5EF4-FFF2-40B4-BE49-F238E27FC236}">
                <a16:creationId xmlns:a16="http://schemas.microsoft.com/office/drawing/2014/main" id="{DA8D1EF1-6728-7A4E-A3F3-1105D53E8F2A}"/>
              </a:ext>
            </a:extLst>
          </p:cNvPr>
          <p:cNvPicPr>
            <a:picLocks noChangeAspect="1"/>
          </p:cNvPicPr>
          <p:nvPr/>
        </p:nvPicPr>
        <p:blipFill rotWithShape="1">
          <a:blip r:embed="rId3"/>
          <a:srcRect l="298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9"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3392C0B2-A02A-BE41-AAA8-5EC407103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957" y="1428034"/>
            <a:ext cx="777399" cy="6312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Shape&#10;&#10;Description automatically generated with medium confidence">
            <a:extLst>
              <a:ext uri="{FF2B5EF4-FFF2-40B4-BE49-F238E27FC236}">
                <a16:creationId xmlns:a16="http://schemas.microsoft.com/office/drawing/2014/main" id="{CFE5AFDA-CBFA-4D4B-9A3D-8FC43A2798E7}"/>
              </a:ext>
            </a:extLst>
          </p:cNvPr>
          <p:cNvPicPr>
            <a:picLocks noChangeAspect="1"/>
          </p:cNvPicPr>
          <p:nvPr/>
        </p:nvPicPr>
        <p:blipFill rotWithShape="1">
          <a:blip r:embed="rId5">
            <a:lum bright="70000" contrast="-70000"/>
            <a:alphaModFix amt="70000"/>
          </a:blip>
          <a:srcRect l="32724"/>
          <a:stretch/>
        </p:blipFill>
        <p:spPr>
          <a:xfrm>
            <a:off x="4448710" y="3450213"/>
            <a:ext cx="7740242" cy="2837951"/>
          </a:xfrm>
          <a:prstGeom prst="rect">
            <a:avLst/>
          </a:prstGeom>
        </p:spPr>
      </p:pic>
    </p:spTree>
    <p:extLst>
      <p:ext uri="{BB962C8B-B14F-4D97-AF65-F5344CB8AC3E}">
        <p14:creationId xmlns:p14="http://schemas.microsoft.com/office/powerpoint/2010/main" val="891590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882E29E-BC4C-7C47-8966-F787BFDF57AF}"/>
              </a:ext>
            </a:extLst>
          </p:cNvPr>
          <p:cNvSpPr txBox="1">
            <a:spLocks/>
          </p:cNvSpPr>
          <p:nvPr/>
        </p:nvSpPr>
        <p:spPr>
          <a:xfrm>
            <a:off x="640079" y="5135099"/>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ourier New" panose="02070309020205020404" pitchFamily="49" charset="0"/>
                <a:ea typeface="+mj-ea"/>
                <a:cs typeface="Courier New" panose="02070309020205020404" pitchFamily="49" charset="0"/>
              </a:defRPr>
            </a:lvl1pPr>
          </a:lstStyle>
          <a:p>
            <a:pPr algn="ctr">
              <a:spcAft>
                <a:spcPts val="600"/>
              </a:spcAft>
            </a:pPr>
            <a:r>
              <a:rPr lang="en-US" sz="3200" dirty="0"/>
              <a:t>Part of the culture and tradition</a:t>
            </a:r>
          </a:p>
        </p:txBody>
      </p:sp>
      <p:pic>
        <p:nvPicPr>
          <p:cNvPr id="20482" name="Picture 2" descr="Андріївські вечорниці – 2017: традиції та звичаї - Львів Vgorode.ua">
            <a:extLst>
              <a:ext uri="{FF2B5EF4-FFF2-40B4-BE49-F238E27FC236}">
                <a16:creationId xmlns:a16="http://schemas.microsoft.com/office/drawing/2014/main" id="{97E4DE42-413F-3342-AD2D-7E876EC66F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6" r="1" b="20742"/>
          <a:stretch/>
        </p:blipFill>
        <p:spPr bwMode="auto">
          <a:xfrm>
            <a:off x="1575334" y="1006867"/>
            <a:ext cx="9041331" cy="4007671"/>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41F51E7-785B-524C-9D33-E32F58BB66D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chemeClr val="tx1">
                    <a:alpha val="80000"/>
                  </a:schemeClr>
                </a:solidFill>
              </a:rPr>
              <a:t>@</a:t>
            </a:r>
            <a:r>
              <a:rPr lang="en-US" kern="1200" dirty="0" err="1">
                <a:solidFill>
                  <a:schemeClr val="tx1">
                    <a:alpha val="80000"/>
                  </a:schemeClr>
                </a:solidFill>
              </a:rPr>
              <a:t>borzenko_lena</a:t>
            </a:r>
            <a:endParaRPr lang="en-US" kern="1200" dirty="0">
              <a:solidFill>
                <a:schemeClr val="tx1">
                  <a:alpha val="80000"/>
                </a:schemeClr>
              </a:solidFill>
            </a:endParaRPr>
          </a:p>
        </p:txBody>
      </p:sp>
    </p:spTree>
    <p:extLst>
      <p:ext uri="{BB962C8B-B14F-4D97-AF65-F5344CB8AC3E}">
        <p14:creationId xmlns:p14="http://schemas.microsoft.com/office/powerpoint/2010/main" val="1681382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460" name="Picture 4" descr="Agritech to drive the next green revolution in India | Arthur D Little">
            <a:extLst>
              <a:ext uri="{FF2B5EF4-FFF2-40B4-BE49-F238E27FC236}">
                <a16:creationId xmlns:a16="http://schemas.microsoft.com/office/drawing/2014/main" id="{F7783A9D-D5E2-3546-85BD-FB4937CD173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BA0271C-0BB5-344B-95C1-034F78157C6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
        <p:nvSpPr>
          <p:cNvPr id="5" name="TextBox 4">
            <a:extLst>
              <a:ext uri="{FF2B5EF4-FFF2-40B4-BE49-F238E27FC236}">
                <a16:creationId xmlns:a16="http://schemas.microsoft.com/office/drawing/2014/main" id="{93D1C01C-6FAF-264B-90C6-18584EBFF811}"/>
              </a:ext>
            </a:extLst>
          </p:cNvPr>
          <p:cNvSpPr txBox="1"/>
          <p:nvPr/>
        </p:nvSpPr>
        <p:spPr>
          <a:xfrm>
            <a:off x="5928189" y="1407560"/>
            <a:ext cx="184731" cy="369332"/>
          </a:xfrm>
          <a:prstGeom prst="rect">
            <a:avLst/>
          </a:prstGeom>
          <a:noFill/>
        </p:spPr>
        <p:txBody>
          <a:bodyPr wrap="none" rtlCol="0">
            <a:spAutoFit/>
          </a:bodyPr>
          <a:lstStyle/>
          <a:p>
            <a:endParaRPr lang="en-DE" dirty="0"/>
          </a:p>
        </p:txBody>
      </p:sp>
    </p:spTree>
    <p:extLst>
      <p:ext uri="{BB962C8B-B14F-4D97-AF65-F5344CB8AC3E}">
        <p14:creationId xmlns:p14="http://schemas.microsoft.com/office/powerpoint/2010/main" val="743515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descr="Foundations of Progress Measurement (Part III): Construction | EcoSys">
            <a:extLst>
              <a:ext uri="{FF2B5EF4-FFF2-40B4-BE49-F238E27FC236}">
                <a16:creationId xmlns:a16="http://schemas.microsoft.com/office/drawing/2014/main" id="{9484531E-F5CE-7B4F-861B-C6CC4EA01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72" r="2134"/>
          <a:stretch/>
        </p:blipFill>
        <p:spPr bwMode="auto">
          <a:xfrm>
            <a:off x="0" y="636"/>
            <a:ext cx="12192000" cy="685673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Footer Placeholder 3">
            <a:extLst>
              <a:ext uri="{FF2B5EF4-FFF2-40B4-BE49-F238E27FC236}">
                <a16:creationId xmlns:a16="http://schemas.microsoft.com/office/drawing/2014/main" id="{1BA0271C-0BB5-344B-95C1-034F78157C6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
        <p:nvSpPr>
          <p:cNvPr id="5" name="TextBox 4">
            <a:extLst>
              <a:ext uri="{FF2B5EF4-FFF2-40B4-BE49-F238E27FC236}">
                <a16:creationId xmlns:a16="http://schemas.microsoft.com/office/drawing/2014/main" id="{93D1C01C-6FAF-264B-90C6-18584EBFF811}"/>
              </a:ext>
            </a:extLst>
          </p:cNvPr>
          <p:cNvSpPr txBox="1"/>
          <p:nvPr/>
        </p:nvSpPr>
        <p:spPr>
          <a:xfrm>
            <a:off x="5928189" y="1407560"/>
            <a:ext cx="184731" cy="369332"/>
          </a:xfrm>
          <a:prstGeom prst="rect">
            <a:avLst/>
          </a:prstGeom>
          <a:noFill/>
        </p:spPr>
        <p:txBody>
          <a:bodyPr wrap="none" rtlCol="0">
            <a:spAutoFit/>
          </a:bodyPr>
          <a:lstStyle/>
          <a:p>
            <a:endParaRPr lang="en-DE" dirty="0"/>
          </a:p>
        </p:txBody>
      </p:sp>
    </p:spTree>
    <p:extLst>
      <p:ext uri="{BB962C8B-B14F-4D97-AF65-F5344CB8AC3E}">
        <p14:creationId xmlns:p14="http://schemas.microsoft.com/office/powerpoint/2010/main" val="2488031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0" name="Picture 2" descr="Moving to the Cloud? 6 Reasons Small Businesses Are Choosing Microsoft Azure  – Connected IT Blog">
            <a:extLst>
              <a:ext uri="{FF2B5EF4-FFF2-40B4-BE49-F238E27FC236}">
                <a16:creationId xmlns:a16="http://schemas.microsoft.com/office/drawing/2014/main" id="{56F64EE8-A7C1-0A4A-B5D6-C176ED45E8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5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BA0271C-0BB5-344B-95C1-034F78157C6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
        <p:nvSpPr>
          <p:cNvPr id="5" name="TextBox 4">
            <a:extLst>
              <a:ext uri="{FF2B5EF4-FFF2-40B4-BE49-F238E27FC236}">
                <a16:creationId xmlns:a16="http://schemas.microsoft.com/office/drawing/2014/main" id="{93D1C01C-6FAF-264B-90C6-18584EBFF811}"/>
              </a:ext>
            </a:extLst>
          </p:cNvPr>
          <p:cNvSpPr txBox="1"/>
          <p:nvPr/>
        </p:nvSpPr>
        <p:spPr>
          <a:xfrm>
            <a:off x="5928189" y="1407560"/>
            <a:ext cx="184731" cy="369332"/>
          </a:xfrm>
          <a:prstGeom prst="rect">
            <a:avLst/>
          </a:prstGeom>
          <a:noFill/>
        </p:spPr>
        <p:txBody>
          <a:bodyPr wrap="none" rtlCol="0">
            <a:spAutoFit/>
          </a:bodyPr>
          <a:lstStyle/>
          <a:p>
            <a:endParaRPr lang="en-DE" dirty="0"/>
          </a:p>
        </p:txBody>
      </p:sp>
    </p:spTree>
    <p:extLst>
      <p:ext uri="{BB962C8B-B14F-4D97-AF65-F5344CB8AC3E}">
        <p14:creationId xmlns:p14="http://schemas.microsoft.com/office/powerpoint/2010/main" val="2218687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7954393-634D-4A4B-9D0E-AA2922C7ABA8}"/>
              </a:ext>
            </a:extLst>
          </p:cNvPr>
          <p:cNvPicPr>
            <a:picLocks noGrp="1" noChangeAspect="1"/>
          </p:cNvPicPr>
          <p:nvPr>
            <p:ph idx="1"/>
          </p:nvPr>
        </p:nvPicPr>
        <p:blipFill>
          <a:blip r:embed="rId3"/>
          <a:stretch>
            <a:fillRect/>
          </a:stretch>
        </p:blipFill>
        <p:spPr>
          <a:xfrm>
            <a:off x="3636980" y="299005"/>
            <a:ext cx="4951879" cy="6057345"/>
          </a:xfrm>
          <a:prstGeom prst="rect">
            <a:avLst/>
          </a:prstGeom>
        </p:spPr>
      </p:pic>
      <p:sp>
        <p:nvSpPr>
          <p:cNvPr id="4" name="Footer Placeholder 3">
            <a:extLst>
              <a:ext uri="{FF2B5EF4-FFF2-40B4-BE49-F238E27FC236}">
                <a16:creationId xmlns:a16="http://schemas.microsoft.com/office/drawing/2014/main" id="{1BA0271C-0BB5-344B-95C1-034F78157C60}"/>
              </a:ext>
            </a:extLst>
          </p:cNvPr>
          <p:cNvSpPr>
            <a:spLocks noGrp="1"/>
          </p:cNvSpPr>
          <p:nvPr>
            <p:ph type="ftr" sz="quarter" idx="11"/>
          </p:nvPr>
        </p:nvSpPr>
        <p:spPr>
          <a:xfrm>
            <a:off x="134420" y="6376432"/>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
        <p:nvSpPr>
          <p:cNvPr id="5" name="TextBox 4">
            <a:extLst>
              <a:ext uri="{FF2B5EF4-FFF2-40B4-BE49-F238E27FC236}">
                <a16:creationId xmlns:a16="http://schemas.microsoft.com/office/drawing/2014/main" id="{93D1C01C-6FAF-264B-90C6-18584EBFF811}"/>
              </a:ext>
            </a:extLst>
          </p:cNvPr>
          <p:cNvSpPr txBox="1"/>
          <p:nvPr/>
        </p:nvSpPr>
        <p:spPr>
          <a:xfrm>
            <a:off x="5928189" y="1407560"/>
            <a:ext cx="184731" cy="369332"/>
          </a:xfrm>
          <a:prstGeom prst="rect">
            <a:avLst/>
          </a:prstGeom>
          <a:noFill/>
        </p:spPr>
        <p:txBody>
          <a:bodyPr wrap="none" rtlCol="0">
            <a:spAutoFit/>
          </a:bodyPr>
          <a:lstStyle/>
          <a:p>
            <a:endParaRPr lang="en-DE" dirty="0"/>
          </a:p>
        </p:txBody>
      </p:sp>
      <p:sp>
        <p:nvSpPr>
          <p:cNvPr id="12" name="Rectangle 11">
            <a:extLst>
              <a:ext uri="{FF2B5EF4-FFF2-40B4-BE49-F238E27FC236}">
                <a16:creationId xmlns:a16="http://schemas.microsoft.com/office/drawing/2014/main" id="{BC0334DD-E791-B840-B99F-38F53546A786}"/>
              </a:ext>
            </a:extLst>
          </p:cNvPr>
          <p:cNvSpPr/>
          <p:nvPr/>
        </p:nvSpPr>
        <p:spPr>
          <a:xfrm>
            <a:off x="7942782" y="6334121"/>
            <a:ext cx="4114801" cy="523879"/>
          </a:xfrm>
          <a:prstGeom prst="rect">
            <a:avLst/>
          </a:prstGeom>
        </p:spPr>
        <p:txBody>
          <a:bodyPr vert="horz" lIns="91440" tIns="45720" rIns="91440" bIns="45720" rtlCol="0" anchor="t">
            <a:normAutofit/>
          </a:bodyPr>
          <a:lstStyle/>
          <a:p>
            <a:pPr defTabSz="914400">
              <a:lnSpc>
                <a:spcPct val="90000"/>
              </a:lnSpc>
              <a:spcAft>
                <a:spcPts val="600"/>
              </a:spcAft>
            </a:pPr>
            <a:r>
              <a:rPr lang="en-US" sz="2000" dirty="0" err="1">
                <a:latin typeface="Courier New" panose="02070309020205020404" pitchFamily="49" charset="0"/>
                <a:cs typeface="Courier New" panose="02070309020205020404" pitchFamily="49" charset="0"/>
              </a:rPr>
              <a:t>azurecharts.com</a:t>
            </a:r>
            <a:r>
              <a:rPr lang="en-US" sz="2000" dirty="0">
                <a:latin typeface="Courier New" panose="02070309020205020404" pitchFamily="49" charset="0"/>
                <a:cs typeface="Courier New" panose="02070309020205020404" pitchFamily="49" charset="0"/>
              </a:rPr>
              <a:t>/overview</a:t>
            </a:r>
          </a:p>
        </p:txBody>
      </p:sp>
    </p:spTree>
    <p:extLst>
      <p:ext uri="{BB962C8B-B14F-4D97-AF65-F5344CB8AC3E}">
        <p14:creationId xmlns:p14="http://schemas.microsoft.com/office/powerpoint/2010/main" val="256017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9">
            <a:extLst>
              <a:ext uri="{FF2B5EF4-FFF2-40B4-BE49-F238E27FC236}">
                <a16:creationId xmlns:a16="http://schemas.microsoft.com/office/drawing/2014/main" id="{7ACA5E5A-AB21-4B44-8DAF-EE7B96729C5A}"/>
              </a:ext>
            </a:extLst>
          </p:cNvPr>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7" name="Picture 6">
            <a:extLst>
              <a:ext uri="{FF2B5EF4-FFF2-40B4-BE49-F238E27FC236}">
                <a16:creationId xmlns:a16="http://schemas.microsoft.com/office/drawing/2014/main" id="{78B6EE3F-C9C1-B147-BF41-4FFE149DA103}"/>
              </a:ext>
            </a:extLst>
          </p:cNvPr>
          <p:cNvPicPr>
            <a:picLocks noChangeAspect="1"/>
          </p:cNvPicPr>
          <p:nvPr/>
        </p:nvPicPr>
        <p:blipFill rotWithShape="1">
          <a:blip r:embed="rId3"/>
          <a:srcRect b="28072"/>
          <a:stretch/>
        </p:blipFill>
        <p:spPr>
          <a:xfrm>
            <a:off x="1255597" y="5432512"/>
            <a:ext cx="9918700" cy="1397626"/>
          </a:xfrm>
          <a:prstGeom prst="rect">
            <a:avLst/>
          </a:prstGeom>
        </p:spPr>
      </p:pic>
      <p:sp>
        <p:nvSpPr>
          <p:cNvPr id="11" name="Freeform: Shape 8">
            <a:extLst>
              <a:ext uri="{FF2B5EF4-FFF2-40B4-BE49-F238E27FC236}">
                <a16:creationId xmlns:a16="http://schemas.microsoft.com/office/drawing/2014/main" id="{959730F7-B7DE-1F4E-B271-8EE84EE161ED}"/>
              </a:ext>
            </a:extLst>
          </p:cNvPr>
          <p:cNvSpPr/>
          <p:nvPr/>
        </p:nvSpPr>
        <p:spPr>
          <a:xfrm>
            <a:off x="0" y="4220836"/>
            <a:ext cx="12192000" cy="12116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3" name="Freeform: Shape 8">
            <a:extLst>
              <a:ext uri="{FF2B5EF4-FFF2-40B4-BE49-F238E27FC236}">
                <a16:creationId xmlns:a16="http://schemas.microsoft.com/office/drawing/2014/main" id="{D58867C6-F1A3-8F4C-8B13-5084E6210A04}"/>
              </a:ext>
            </a:extLst>
          </p:cNvPr>
          <p:cNvSpPr/>
          <p:nvPr/>
        </p:nvSpPr>
        <p:spPr>
          <a:xfrm>
            <a:off x="-2697" y="3206074"/>
            <a:ext cx="12192000" cy="12116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grpSp>
        <p:nvGrpSpPr>
          <p:cNvPr id="14" name="Group 13">
            <a:extLst>
              <a:ext uri="{FF2B5EF4-FFF2-40B4-BE49-F238E27FC236}">
                <a16:creationId xmlns:a16="http://schemas.microsoft.com/office/drawing/2014/main" id="{0370FD14-519D-164B-BB13-789FDD0EA71F}"/>
              </a:ext>
            </a:extLst>
          </p:cNvPr>
          <p:cNvGrpSpPr/>
          <p:nvPr/>
        </p:nvGrpSpPr>
        <p:grpSpPr>
          <a:xfrm>
            <a:off x="1953707" y="3872854"/>
            <a:ext cx="813685" cy="725545"/>
            <a:chOff x="4444041" y="6316301"/>
            <a:chExt cx="830004" cy="1666002"/>
          </a:xfrm>
          <a:effectLst>
            <a:outerShdw blurRad="50800" dist="50800" dir="5400000" algn="ctr" rotWithShape="0">
              <a:srgbClr val="000000">
                <a:alpha val="57000"/>
              </a:srgbClr>
            </a:outerShdw>
          </a:effectLst>
        </p:grpSpPr>
        <p:grpSp>
          <p:nvGrpSpPr>
            <p:cNvPr id="15" name="Group 14">
              <a:extLst>
                <a:ext uri="{FF2B5EF4-FFF2-40B4-BE49-F238E27FC236}">
                  <a16:creationId xmlns:a16="http://schemas.microsoft.com/office/drawing/2014/main" id="{A54AA46D-C062-464A-BCB7-3B2DD82D7E74}"/>
                </a:ext>
              </a:extLst>
            </p:cNvPr>
            <p:cNvGrpSpPr/>
            <p:nvPr/>
          </p:nvGrpSpPr>
          <p:grpSpPr>
            <a:xfrm>
              <a:off x="4511512" y="6316301"/>
              <a:ext cx="617679" cy="892977"/>
              <a:chOff x="4066669" y="5178779"/>
              <a:chExt cx="1357897" cy="892977"/>
            </a:xfrm>
          </p:grpSpPr>
          <p:cxnSp>
            <p:nvCxnSpPr>
              <p:cNvPr id="17" name="Straight Connector 16">
                <a:extLst>
                  <a:ext uri="{FF2B5EF4-FFF2-40B4-BE49-F238E27FC236}">
                    <a16:creationId xmlns:a16="http://schemas.microsoft.com/office/drawing/2014/main" id="{966DE0D6-BEF1-1A46-8DFB-8C1740DF710C}"/>
                  </a:ext>
                </a:extLst>
              </p:cNvPr>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8" name="Oval 17">
                <a:extLst>
                  <a:ext uri="{FF2B5EF4-FFF2-40B4-BE49-F238E27FC236}">
                    <a16:creationId xmlns:a16="http://schemas.microsoft.com/office/drawing/2014/main" id="{B907A68C-B9B3-9142-A795-DFA68C007F7C}"/>
                  </a:ext>
                </a:extLst>
              </p:cNvPr>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19" name="Oval 18">
                <a:extLst>
                  <a:ext uri="{FF2B5EF4-FFF2-40B4-BE49-F238E27FC236}">
                    <a16:creationId xmlns:a16="http://schemas.microsoft.com/office/drawing/2014/main" id="{172751AF-36BB-8B42-B797-B6A18CAA563A}"/>
                  </a:ext>
                </a:extLst>
              </p:cNvPr>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20" name="Straight Connector 19">
                <a:extLst>
                  <a:ext uri="{FF2B5EF4-FFF2-40B4-BE49-F238E27FC236}">
                    <a16:creationId xmlns:a16="http://schemas.microsoft.com/office/drawing/2014/main" id="{43FCC81B-CA33-EF45-B92F-E7A856EF4922}"/>
                  </a:ext>
                </a:extLst>
              </p:cNvPr>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21" name="Oval 20">
                <a:extLst>
                  <a:ext uri="{FF2B5EF4-FFF2-40B4-BE49-F238E27FC236}">
                    <a16:creationId xmlns:a16="http://schemas.microsoft.com/office/drawing/2014/main" id="{13AC0839-495E-7A4B-B43A-45C2A6578134}"/>
                  </a:ext>
                </a:extLst>
              </p:cNvPr>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2" name="Oval 21">
                <a:extLst>
                  <a:ext uri="{FF2B5EF4-FFF2-40B4-BE49-F238E27FC236}">
                    <a16:creationId xmlns:a16="http://schemas.microsoft.com/office/drawing/2014/main" id="{DCE24CC1-287A-FC43-853C-024FAC48E229}"/>
                  </a:ext>
                </a:extLst>
              </p:cNvPr>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23" name="Straight Connector 22">
                <a:extLst>
                  <a:ext uri="{FF2B5EF4-FFF2-40B4-BE49-F238E27FC236}">
                    <a16:creationId xmlns:a16="http://schemas.microsoft.com/office/drawing/2014/main" id="{39EFB373-5168-9E44-A54A-D7F2900F4C26}"/>
                  </a:ext>
                </a:extLst>
              </p:cNvPr>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24" name="Oval 23">
                <a:extLst>
                  <a:ext uri="{FF2B5EF4-FFF2-40B4-BE49-F238E27FC236}">
                    <a16:creationId xmlns:a16="http://schemas.microsoft.com/office/drawing/2014/main" id="{CF6B656C-D577-7C4B-8930-B689C954A905}"/>
                  </a:ext>
                </a:extLst>
              </p:cNvPr>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25" name="Oval 24">
                <a:extLst>
                  <a:ext uri="{FF2B5EF4-FFF2-40B4-BE49-F238E27FC236}">
                    <a16:creationId xmlns:a16="http://schemas.microsoft.com/office/drawing/2014/main" id="{A1DF6A67-0A9A-5242-A6F1-7459F0E6971B}"/>
                  </a:ext>
                </a:extLst>
              </p:cNvPr>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sp>
          <p:nvSpPr>
            <p:cNvPr id="16" name="TextBox 15">
              <a:extLst>
                <a:ext uri="{FF2B5EF4-FFF2-40B4-BE49-F238E27FC236}">
                  <a16:creationId xmlns:a16="http://schemas.microsoft.com/office/drawing/2014/main" id="{B9338DB9-31C0-1C4D-9665-233E4E7EFD3B}"/>
                </a:ext>
              </a:extLst>
            </p:cNvPr>
            <p:cNvSpPr txBox="1"/>
            <p:nvPr/>
          </p:nvSpPr>
          <p:spPr>
            <a:xfrm>
              <a:off x="4444041" y="7398965"/>
              <a:ext cx="830004" cy="583338"/>
            </a:xfrm>
            <a:prstGeom prst="rect">
              <a:avLst/>
            </a:prstGeom>
            <a:noFill/>
          </p:spPr>
          <p:txBody>
            <a:bodyPr wrap="none" l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a:ln>
                    <a:noFill/>
                  </a:ln>
                  <a:effectLst/>
                  <a:uLnTx/>
                  <a:uFillTx/>
                  <a:latin typeface="Courier New" panose="02070309020205020404" pitchFamily="49" charset="0"/>
                  <a:cs typeface="Courier New" panose="02070309020205020404" pitchFamily="49" charset="0"/>
                </a:rPr>
                <a:t>Key-value</a:t>
              </a:r>
            </a:p>
          </p:txBody>
        </p:sp>
      </p:grpSp>
      <p:sp>
        <p:nvSpPr>
          <p:cNvPr id="44" name="TextBox 43">
            <a:extLst>
              <a:ext uri="{FF2B5EF4-FFF2-40B4-BE49-F238E27FC236}">
                <a16:creationId xmlns:a16="http://schemas.microsoft.com/office/drawing/2014/main" id="{86E18971-C7CF-FA43-8230-92BC33389E3A}"/>
              </a:ext>
            </a:extLst>
          </p:cNvPr>
          <p:cNvSpPr txBox="1"/>
          <p:nvPr/>
        </p:nvSpPr>
        <p:spPr>
          <a:xfrm>
            <a:off x="4013967" y="3768881"/>
            <a:ext cx="1134286" cy="254044"/>
          </a:xfrm>
          <a:prstGeom prst="rect">
            <a:avLst/>
          </a:prstGeom>
          <a:noFill/>
        </p:spPr>
        <p:txBody>
          <a:bodyPr wrap="none" l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a:ln>
                  <a:noFill/>
                </a:ln>
                <a:effectLst/>
                <a:uLnTx/>
                <a:uFillTx/>
                <a:latin typeface="Courier New" panose="02070309020205020404" pitchFamily="49" charset="0"/>
                <a:cs typeface="Courier New" panose="02070309020205020404" pitchFamily="49" charset="0"/>
              </a:rPr>
              <a:t>Column-family</a:t>
            </a:r>
          </a:p>
        </p:txBody>
      </p:sp>
      <p:grpSp>
        <p:nvGrpSpPr>
          <p:cNvPr id="45" name="Group 44">
            <a:extLst>
              <a:ext uri="{FF2B5EF4-FFF2-40B4-BE49-F238E27FC236}">
                <a16:creationId xmlns:a16="http://schemas.microsoft.com/office/drawing/2014/main" id="{0F9DE0D7-0EFB-F542-B822-EF995765C037}"/>
              </a:ext>
            </a:extLst>
          </p:cNvPr>
          <p:cNvGrpSpPr/>
          <p:nvPr/>
        </p:nvGrpSpPr>
        <p:grpSpPr>
          <a:xfrm>
            <a:off x="4205221" y="3542614"/>
            <a:ext cx="648960" cy="124647"/>
            <a:chOff x="4937947" y="5178778"/>
            <a:chExt cx="733930" cy="124646"/>
          </a:xfrm>
        </p:grpSpPr>
        <p:cxnSp>
          <p:nvCxnSpPr>
            <p:cNvPr id="46" name="Straight Connector 45">
              <a:extLst>
                <a:ext uri="{FF2B5EF4-FFF2-40B4-BE49-F238E27FC236}">
                  <a16:creationId xmlns:a16="http://schemas.microsoft.com/office/drawing/2014/main" id="{ECE25D15-FA86-FD4A-9D14-88B20039DA8A}"/>
                </a:ext>
              </a:extLst>
            </p:cNvPr>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47" name="Oval 46">
              <a:extLst>
                <a:ext uri="{FF2B5EF4-FFF2-40B4-BE49-F238E27FC236}">
                  <a16:creationId xmlns:a16="http://schemas.microsoft.com/office/drawing/2014/main" id="{DA2A889D-D528-CD45-876E-A488F4791B91}"/>
                </a:ext>
              </a:extLst>
            </p:cNvPr>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48" name="Oval 47">
              <a:extLst>
                <a:ext uri="{FF2B5EF4-FFF2-40B4-BE49-F238E27FC236}">
                  <a16:creationId xmlns:a16="http://schemas.microsoft.com/office/drawing/2014/main" id="{8E869D4C-2CDC-CA48-B25F-6698DD00DE11}"/>
                </a:ext>
              </a:extLst>
            </p:cNvPr>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49" name="Oval 48">
              <a:extLst>
                <a:ext uri="{FF2B5EF4-FFF2-40B4-BE49-F238E27FC236}">
                  <a16:creationId xmlns:a16="http://schemas.microsoft.com/office/drawing/2014/main" id="{FC459A96-AE14-FB4E-805F-E3AA08C2B4ED}"/>
                </a:ext>
              </a:extLst>
            </p:cNvPr>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0" name="Oval 49">
              <a:extLst>
                <a:ext uri="{FF2B5EF4-FFF2-40B4-BE49-F238E27FC236}">
                  <a16:creationId xmlns:a16="http://schemas.microsoft.com/office/drawing/2014/main" id="{0D347C15-B137-6544-A8B8-A45BED92B3C9}"/>
                </a:ext>
              </a:extLst>
            </p:cNvPr>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grpSp>
        <p:nvGrpSpPr>
          <p:cNvPr id="51" name="Group 50">
            <a:extLst>
              <a:ext uri="{FF2B5EF4-FFF2-40B4-BE49-F238E27FC236}">
                <a16:creationId xmlns:a16="http://schemas.microsoft.com/office/drawing/2014/main" id="{36ADACC4-9FFA-5140-B081-F4E91D62EED2}"/>
              </a:ext>
            </a:extLst>
          </p:cNvPr>
          <p:cNvGrpSpPr/>
          <p:nvPr/>
        </p:nvGrpSpPr>
        <p:grpSpPr>
          <a:xfrm>
            <a:off x="7177244" y="3429000"/>
            <a:ext cx="499208" cy="473323"/>
            <a:chOff x="7128988" y="4166153"/>
            <a:chExt cx="604908" cy="573541"/>
          </a:xfrm>
        </p:grpSpPr>
        <p:cxnSp>
          <p:nvCxnSpPr>
            <p:cNvPr id="52" name="Straight Connector 51">
              <a:extLst>
                <a:ext uri="{FF2B5EF4-FFF2-40B4-BE49-F238E27FC236}">
                  <a16:creationId xmlns:a16="http://schemas.microsoft.com/office/drawing/2014/main" id="{640214FD-6116-4A49-925B-9201F2A7EA8C}"/>
                </a:ext>
              </a:extLst>
            </p:cNvPr>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53" name="Straight Connector 52">
              <a:extLst>
                <a:ext uri="{FF2B5EF4-FFF2-40B4-BE49-F238E27FC236}">
                  <a16:creationId xmlns:a16="http://schemas.microsoft.com/office/drawing/2014/main" id="{F5CEF11F-33E3-1842-B729-9DC980658D5A}"/>
                </a:ext>
              </a:extLst>
            </p:cNvPr>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54" name="Oval 53">
              <a:extLst>
                <a:ext uri="{FF2B5EF4-FFF2-40B4-BE49-F238E27FC236}">
                  <a16:creationId xmlns:a16="http://schemas.microsoft.com/office/drawing/2014/main" id="{4BA18DE7-473F-C844-ABBD-2F23DD3EAA0A}"/>
                </a:ext>
              </a:extLst>
            </p:cNvPr>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55" name="Straight Connector 54">
              <a:extLst>
                <a:ext uri="{FF2B5EF4-FFF2-40B4-BE49-F238E27FC236}">
                  <a16:creationId xmlns:a16="http://schemas.microsoft.com/office/drawing/2014/main" id="{AE52795F-9482-BF41-B5AD-4A335EFE75DC}"/>
                </a:ext>
              </a:extLst>
            </p:cNvPr>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56" name="Straight Connector 55">
              <a:extLst>
                <a:ext uri="{FF2B5EF4-FFF2-40B4-BE49-F238E27FC236}">
                  <a16:creationId xmlns:a16="http://schemas.microsoft.com/office/drawing/2014/main" id="{AAE12CC9-3F1E-DB42-A8F7-A065E9116865}"/>
                </a:ext>
              </a:extLst>
            </p:cNvPr>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57" name="Oval 56">
              <a:extLst>
                <a:ext uri="{FF2B5EF4-FFF2-40B4-BE49-F238E27FC236}">
                  <a16:creationId xmlns:a16="http://schemas.microsoft.com/office/drawing/2014/main" id="{3141F63F-8489-A145-8BD8-5F6E9B2E02F9}"/>
                </a:ext>
              </a:extLst>
            </p:cNvPr>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58" name="Oval 57">
              <a:extLst>
                <a:ext uri="{FF2B5EF4-FFF2-40B4-BE49-F238E27FC236}">
                  <a16:creationId xmlns:a16="http://schemas.microsoft.com/office/drawing/2014/main" id="{80D5F97A-3F83-F04D-ADAB-3DAF3AA519DE}"/>
                </a:ext>
              </a:extLst>
            </p:cNvPr>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59" name="Straight Connector 58">
              <a:extLst>
                <a:ext uri="{FF2B5EF4-FFF2-40B4-BE49-F238E27FC236}">
                  <a16:creationId xmlns:a16="http://schemas.microsoft.com/office/drawing/2014/main" id="{F3608C79-8107-2446-BFEA-71C7BC0035DC}"/>
                </a:ext>
              </a:extLst>
            </p:cNvPr>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60" name="Oval 59">
              <a:extLst>
                <a:ext uri="{FF2B5EF4-FFF2-40B4-BE49-F238E27FC236}">
                  <a16:creationId xmlns:a16="http://schemas.microsoft.com/office/drawing/2014/main" id="{B76F5264-60B3-6D4E-8179-B1398B8FA1A8}"/>
                </a:ext>
              </a:extLst>
            </p:cNvPr>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61" name="Straight Connector 60">
              <a:extLst>
                <a:ext uri="{FF2B5EF4-FFF2-40B4-BE49-F238E27FC236}">
                  <a16:creationId xmlns:a16="http://schemas.microsoft.com/office/drawing/2014/main" id="{48AFDCAC-C327-654C-AC01-5BE9670E8281}"/>
                </a:ext>
              </a:extLst>
            </p:cNvPr>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62" name="Oval 61">
              <a:extLst>
                <a:ext uri="{FF2B5EF4-FFF2-40B4-BE49-F238E27FC236}">
                  <a16:creationId xmlns:a16="http://schemas.microsoft.com/office/drawing/2014/main" id="{A542CE59-B715-2A40-BED6-542D9ECECC10}"/>
                </a:ext>
              </a:extLst>
            </p:cNvPr>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63" name="Oval 62">
              <a:extLst>
                <a:ext uri="{FF2B5EF4-FFF2-40B4-BE49-F238E27FC236}">
                  <a16:creationId xmlns:a16="http://schemas.microsoft.com/office/drawing/2014/main" id="{E422AA31-00A5-E648-BDA6-AE9A92943DD2}"/>
                </a:ext>
              </a:extLst>
            </p:cNvPr>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64" name="Oval 63">
              <a:extLst>
                <a:ext uri="{FF2B5EF4-FFF2-40B4-BE49-F238E27FC236}">
                  <a16:creationId xmlns:a16="http://schemas.microsoft.com/office/drawing/2014/main" id="{C8F8D76A-C4BB-7F41-90CE-213432D19FFF}"/>
                </a:ext>
              </a:extLst>
            </p:cNvPr>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sp>
        <p:nvSpPr>
          <p:cNvPr id="65" name="TextBox 64">
            <a:extLst>
              <a:ext uri="{FF2B5EF4-FFF2-40B4-BE49-F238E27FC236}">
                <a16:creationId xmlns:a16="http://schemas.microsoft.com/office/drawing/2014/main" id="{FAF0F64F-E69E-184B-86E0-F02E07380EBD}"/>
              </a:ext>
            </a:extLst>
          </p:cNvPr>
          <p:cNvSpPr txBox="1"/>
          <p:nvPr/>
        </p:nvSpPr>
        <p:spPr>
          <a:xfrm>
            <a:off x="7132716" y="3911121"/>
            <a:ext cx="728726" cy="254044"/>
          </a:xfrm>
          <a:prstGeom prst="rect">
            <a:avLst/>
          </a:prstGeom>
          <a:noFill/>
        </p:spPr>
        <p:txBody>
          <a:bodyPr wrap="none" l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a:ln>
                  <a:noFill/>
                </a:ln>
                <a:effectLst/>
                <a:uLnTx/>
                <a:uFillTx/>
                <a:latin typeface="Courier New" panose="02070309020205020404" pitchFamily="49" charset="0"/>
                <a:cs typeface="Courier New" panose="02070309020205020404" pitchFamily="49" charset="0"/>
              </a:rPr>
              <a:t>Document</a:t>
            </a:r>
          </a:p>
        </p:txBody>
      </p:sp>
      <p:grpSp>
        <p:nvGrpSpPr>
          <p:cNvPr id="66" name="Group 65">
            <a:extLst>
              <a:ext uri="{FF2B5EF4-FFF2-40B4-BE49-F238E27FC236}">
                <a16:creationId xmlns:a16="http://schemas.microsoft.com/office/drawing/2014/main" id="{62683401-D7BA-CE40-873A-AD6AF4128654}"/>
              </a:ext>
            </a:extLst>
          </p:cNvPr>
          <p:cNvGrpSpPr/>
          <p:nvPr/>
        </p:nvGrpSpPr>
        <p:grpSpPr>
          <a:xfrm>
            <a:off x="9878999" y="3902508"/>
            <a:ext cx="586303" cy="377163"/>
            <a:chOff x="7117181" y="5146654"/>
            <a:chExt cx="663064" cy="426544"/>
          </a:xfrm>
          <a:solidFill>
            <a:srgbClr val="59B4D9"/>
          </a:solidFill>
        </p:grpSpPr>
        <p:sp>
          <p:nvSpPr>
            <p:cNvPr id="67" name="Oval 66">
              <a:extLst>
                <a:ext uri="{FF2B5EF4-FFF2-40B4-BE49-F238E27FC236}">
                  <a16:creationId xmlns:a16="http://schemas.microsoft.com/office/drawing/2014/main" id="{D92D3A1B-0BC5-1E46-9CCB-A0168BFD3E0C}"/>
                </a:ext>
              </a:extLst>
            </p:cNvPr>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68" name="Oval 67">
              <a:extLst>
                <a:ext uri="{FF2B5EF4-FFF2-40B4-BE49-F238E27FC236}">
                  <a16:creationId xmlns:a16="http://schemas.microsoft.com/office/drawing/2014/main" id="{F5488861-0B0E-004E-978E-5CB3962E160A}"/>
                </a:ext>
              </a:extLst>
            </p:cNvPr>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69" name="Oval 68">
              <a:extLst>
                <a:ext uri="{FF2B5EF4-FFF2-40B4-BE49-F238E27FC236}">
                  <a16:creationId xmlns:a16="http://schemas.microsoft.com/office/drawing/2014/main" id="{FC84E2B6-6ED5-E44D-962E-C98EF03E320F}"/>
                </a:ext>
              </a:extLst>
            </p:cNvPr>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70" name="Oval 69">
              <a:extLst>
                <a:ext uri="{FF2B5EF4-FFF2-40B4-BE49-F238E27FC236}">
                  <a16:creationId xmlns:a16="http://schemas.microsoft.com/office/drawing/2014/main" id="{F3EC12F3-0621-D246-BA60-30961665FF72}"/>
                </a:ext>
              </a:extLst>
            </p:cNvPr>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cxnSp>
          <p:nvCxnSpPr>
            <p:cNvPr id="71" name="Straight Connector 70">
              <a:extLst>
                <a:ext uri="{FF2B5EF4-FFF2-40B4-BE49-F238E27FC236}">
                  <a16:creationId xmlns:a16="http://schemas.microsoft.com/office/drawing/2014/main" id="{0CCD169E-793D-604E-BFC1-4BDBF93FDD5F}"/>
                </a:ext>
              </a:extLst>
            </p:cNvPr>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72" name="Straight Connector 71">
              <a:extLst>
                <a:ext uri="{FF2B5EF4-FFF2-40B4-BE49-F238E27FC236}">
                  <a16:creationId xmlns:a16="http://schemas.microsoft.com/office/drawing/2014/main" id="{64C8BD06-7F6B-E341-9A59-A10E40118B0D}"/>
                </a:ext>
              </a:extLst>
            </p:cNvPr>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921C4E06-0560-E647-8373-637450F38BC6}"/>
                </a:ext>
              </a:extLst>
            </p:cNvPr>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74" name="Straight Connector 73">
              <a:extLst>
                <a:ext uri="{FF2B5EF4-FFF2-40B4-BE49-F238E27FC236}">
                  <a16:creationId xmlns:a16="http://schemas.microsoft.com/office/drawing/2014/main" id="{CE3F79E3-9D82-3048-9CBD-949415D62EB5}"/>
                </a:ext>
              </a:extLst>
            </p:cNvPr>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75" name="TextBox 74">
            <a:extLst>
              <a:ext uri="{FF2B5EF4-FFF2-40B4-BE49-F238E27FC236}">
                <a16:creationId xmlns:a16="http://schemas.microsoft.com/office/drawing/2014/main" id="{E2093D94-8131-8048-9DB2-3CC37A689623}"/>
              </a:ext>
            </a:extLst>
          </p:cNvPr>
          <p:cNvSpPr txBox="1"/>
          <p:nvPr/>
        </p:nvSpPr>
        <p:spPr>
          <a:xfrm>
            <a:off x="10032331" y="4379399"/>
            <a:ext cx="493085" cy="254044"/>
          </a:xfrm>
          <a:prstGeom prst="rect">
            <a:avLst/>
          </a:prstGeom>
          <a:noFill/>
        </p:spPr>
        <p:txBody>
          <a:bodyPr wrap="none" l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0">
                <a:ln>
                  <a:noFill/>
                </a:ln>
                <a:effectLst/>
                <a:uLnTx/>
                <a:uFillTx/>
                <a:latin typeface="Courier New" panose="02070309020205020404" pitchFamily="49" charset="0"/>
                <a:cs typeface="Courier New" panose="02070309020205020404" pitchFamily="49" charset="0"/>
              </a:rPr>
              <a:t>Graph</a:t>
            </a:r>
          </a:p>
        </p:txBody>
      </p:sp>
      <p:sp>
        <p:nvSpPr>
          <p:cNvPr id="77" name="Freeform: Shape 28">
            <a:extLst>
              <a:ext uri="{FF2B5EF4-FFF2-40B4-BE49-F238E27FC236}">
                <a16:creationId xmlns:a16="http://schemas.microsoft.com/office/drawing/2014/main" id="{EA0719F9-37C9-0E48-BE42-0142208B673C}"/>
              </a:ext>
            </a:extLst>
          </p:cNvPr>
          <p:cNvSpPr/>
          <p:nvPr/>
        </p:nvSpPr>
        <p:spPr>
          <a:xfrm>
            <a:off x="1155250" y="2582886"/>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79" name="Picture 78">
            <a:extLst>
              <a:ext uri="{FF2B5EF4-FFF2-40B4-BE49-F238E27FC236}">
                <a16:creationId xmlns:a16="http://schemas.microsoft.com/office/drawing/2014/main" id="{A1A17C70-92C2-074B-B4AC-88940FC7D102}"/>
              </a:ext>
            </a:extLst>
          </p:cNvPr>
          <p:cNvPicPr>
            <a:picLocks noChangeAspect="1"/>
          </p:cNvPicPr>
          <p:nvPr/>
        </p:nvPicPr>
        <p:blipFill>
          <a:blip r:embed="rId4"/>
          <a:stretch>
            <a:fillRect/>
          </a:stretch>
        </p:blipFill>
        <p:spPr>
          <a:xfrm>
            <a:off x="3422256" y="2290489"/>
            <a:ext cx="791960" cy="527974"/>
          </a:xfrm>
          <a:prstGeom prst="rect">
            <a:avLst/>
          </a:prstGeom>
        </p:spPr>
      </p:pic>
      <p:sp>
        <p:nvSpPr>
          <p:cNvPr id="80" name="Freeform: Shape 827">
            <a:extLst>
              <a:ext uri="{FF2B5EF4-FFF2-40B4-BE49-F238E27FC236}">
                <a16:creationId xmlns:a16="http://schemas.microsoft.com/office/drawing/2014/main" id="{14B9FB64-A75A-4847-AF29-5361B23399B8}"/>
              </a:ext>
            </a:extLst>
          </p:cNvPr>
          <p:cNvSpPr/>
          <p:nvPr/>
        </p:nvSpPr>
        <p:spPr>
          <a:xfrm>
            <a:off x="5758371" y="2309703"/>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81" name="Picture 80">
            <a:extLst>
              <a:ext uri="{FF2B5EF4-FFF2-40B4-BE49-F238E27FC236}">
                <a16:creationId xmlns:a16="http://schemas.microsoft.com/office/drawing/2014/main" id="{D36D565E-8CF5-F342-91B0-2529DC2943C2}"/>
              </a:ext>
            </a:extLst>
          </p:cNvPr>
          <p:cNvPicPr>
            <a:picLocks noChangeAspect="1"/>
          </p:cNvPicPr>
          <p:nvPr/>
        </p:nvPicPr>
        <p:blipFill>
          <a:blip r:embed="rId5"/>
          <a:stretch>
            <a:fillRect/>
          </a:stretch>
        </p:blipFill>
        <p:spPr>
          <a:xfrm>
            <a:off x="7972390" y="2292392"/>
            <a:ext cx="780659" cy="549249"/>
          </a:xfrm>
          <a:prstGeom prst="rect">
            <a:avLst/>
          </a:prstGeom>
        </p:spPr>
      </p:pic>
      <p:pic>
        <p:nvPicPr>
          <p:cNvPr id="82" name="Picture 81">
            <a:extLst>
              <a:ext uri="{FF2B5EF4-FFF2-40B4-BE49-F238E27FC236}">
                <a16:creationId xmlns:a16="http://schemas.microsoft.com/office/drawing/2014/main" id="{C3667883-37C2-074A-A07E-EA897BE90292}"/>
              </a:ext>
            </a:extLst>
          </p:cNvPr>
          <p:cNvPicPr>
            <a:picLocks noChangeAspect="1"/>
          </p:cNvPicPr>
          <p:nvPr/>
        </p:nvPicPr>
        <p:blipFill>
          <a:blip r:embed="rId6"/>
          <a:stretch>
            <a:fillRect/>
          </a:stretch>
        </p:blipFill>
        <p:spPr>
          <a:xfrm>
            <a:off x="10297204" y="2586379"/>
            <a:ext cx="1553682" cy="606907"/>
          </a:xfrm>
          <a:prstGeom prst="rect">
            <a:avLst/>
          </a:prstGeom>
        </p:spPr>
      </p:pic>
      <p:sp>
        <p:nvSpPr>
          <p:cNvPr id="83" name="Rectangle 82">
            <a:extLst>
              <a:ext uri="{FF2B5EF4-FFF2-40B4-BE49-F238E27FC236}">
                <a16:creationId xmlns:a16="http://schemas.microsoft.com/office/drawing/2014/main" id="{FFC878C1-01A2-3C47-A3E0-FA5314B16902}"/>
              </a:ext>
            </a:extLst>
          </p:cNvPr>
          <p:cNvSpPr/>
          <p:nvPr/>
        </p:nvSpPr>
        <p:spPr>
          <a:xfrm>
            <a:off x="7862403" y="2788460"/>
            <a:ext cx="1000631" cy="307777"/>
          </a:xfrm>
          <a:prstGeom prst="rect">
            <a:avLst/>
          </a:prstGeom>
        </p:spPr>
        <p:txBody>
          <a:bodyPr wrap="square">
            <a:spAutoFit/>
          </a:bodyPr>
          <a:lstStyle/>
          <a:p>
            <a:pPr lvl="0" algn="ctr" defTabSz="914377">
              <a:defRPr/>
            </a:pPr>
            <a:r>
              <a:rPr lang="en-US" sz="1400">
                <a:latin typeface="Courier New" panose="02070309020205020404" pitchFamily="49" charset="0"/>
                <a:cs typeface="Courier New" panose="02070309020205020404" pitchFamily="49" charset="0"/>
              </a:rPr>
              <a:t>MongoDB</a:t>
            </a:r>
          </a:p>
        </p:txBody>
      </p:sp>
      <p:sp>
        <p:nvSpPr>
          <p:cNvPr id="84" name="Rectangle 83">
            <a:extLst>
              <a:ext uri="{FF2B5EF4-FFF2-40B4-BE49-F238E27FC236}">
                <a16:creationId xmlns:a16="http://schemas.microsoft.com/office/drawing/2014/main" id="{20BEA250-EF0C-C945-B109-01015F803E51}"/>
              </a:ext>
            </a:extLst>
          </p:cNvPr>
          <p:cNvSpPr/>
          <p:nvPr/>
        </p:nvSpPr>
        <p:spPr>
          <a:xfrm>
            <a:off x="903195" y="3204232"/>
            <a:ext cx="1224704" cy="307777"/>
          </a:xfrm>
          <a:prstGeom prst="rect">
            <a:avLst/>
          </a:prstGeom>
        </p:spPr>
        <p:txBody>
          <a:bodyPr wrap="square">
            <a:spAutoFit/>
          </a:bodyPr>
          <a:lstStyle/>
          <a:p>
            <a:pPr lvl="0" algn="ctr" defTabSz="914377">
              <a:defRPr/>
            </a:pPr>
            <a:r>
              <a:rPr lang="en-US" sz="1400">
                <a:latin typeface="Courier New" panose="02070309020205020404" pitchFamily="49" charset="0"/>
                <a:cs typeface="Courier New" panose="02070309020205020404" pitchFamily="49" charset="0"/>
              </a:rPr>
              <a:t>Table API</a:t>
            </a:r>
          </a:p>
        </p:txBody>
      </p:sp>
      <p:sp>
        <p:nvSpPr>
          <p:cNvPr id="85" name="TextBox 84">
            <a:extLst>
              <a:ext uri="{FF2B5EF4-FFF2-40B4-BE49-F238E27FC236}">
                <a16:creationId xmlns:a16="http://schemas.microsoft.com/office/drawing/2014/main" id="{B2C6EB88-F48B-8844-8AD2-8C13ED00B41E}"/>
              </a:ext>
            </a:extLst>
          </p:cNvPr>
          <p:cNvSpPr txBox="1"/>
          <p:nvPr/>
        </p:nvSpPr>
        <p:spPr>
          <a:xfrm>
            <a:off x="559885" y="5224660"/>
            <a:ext cx="2124299" cy="307777"/>
          </a:xfrm>
          <a:prstGeom prst="rect">
            <a:avLst/>
          </a:prstGeom>
          <a:noFill/>
        </p:spPr>
        <p:txBody>
          <a:bodyPr wrap="none" rtlCol="0">
            <a:spAutoFit/>
          </a:bodyPr>
          <a:lstStyle/>
          <a:p>
            <a:pPr marL="0" marR="0" lvl="0" indent="0" algn="ctr" defTabSz="8571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Courier New" panose="02070309020205020404" pitchFamily="49" charset="0"/>
                <a:cs typeface="Courier New" panose="02070309020205020404" pitchFamily="49" charset="0"/>
              </a:rPr>
              <a:t>Global </a:t>
            </a:r>
            <a:r>
              <a:rPr kumimoji="0" lang="en-US" sz="1400" b="0" i="0" u="none" strike="noStrike" kern="0" cap="none" spc="0" normalizeH="0" baseline="0" noProof="0">
                <a:ln>
                  <a:noFill/>
                </a:ln>
                <a:effectLst/>
                <a:uLnTx/>
                <a:uFillTx/>
                <a:latin typeface="Courier New" panose="02070309020205020404" pitchFamily="49" charset="0"/>
                <a:cs typeface="Courier New" panose="02070309020205020404" pitchFamily="49" charset="0"/>
              </a:rPr>
              <a:t>distribution</a:t>
            </a:r>
            <a:endParaRPr kumimoji="0" lang="en-US" sz="1200" b="0" i="0" u="none" strike="noStrike" kern="0" cap="none" spc="0" normalizeH="0" baseline="0" noProof="0">
              <a:ln>
                <a:noFill/>
              </a:ln>
              <a:effectLst/>
              <a:uLnTx/>
              <a:uFillTx/>
              <a:latin typeface="Courier New" panose="02070309020205020404" pitchFamily="49" charset="0"/>
              <a:cs typeface="Courier New" panose="02070309020205020404" pitchFamily="49" charset="0"/>
            </a:endParaRPr>
          </a:p>
        </p:txBody>
      </p:sp>
      <p:sp>
        <p:nvSpPr>
          <p:cNvPr id="86" name="Rectangle 85">
            <a:extLst>
              <a:ext uri="{FF2B5EF4-FFF2-40B4-BE49-F238E27FC236}">
                <a16:creationId xmlns:a16="http://schemas.microsoft.com/office/drawing/2014/main" id="{8BE861BA-CCCB-DC4A-9136-80F0AAAAACDA}"/>
              </a:ext>
            </a:extLst>
          </p:cNvPr>
          <p:cNvSpPr/>
          <p:nvPr/>
        </p:nvSpPr>
        <p:spPr>
          <a:xfrm>
            <a:off x="2488448" y="4769499"/>
            <a:ext cx="2117888" cy="307777"/>
          </a:xfrm>
          <a:prstGeom prst="rect">
            <a:avLst/>
          </a:prstGeom>
        </p:spPr>
        <p:txBody>
          <a:bodyPr wrap="none">
            <a:spAutoFit/>
          </a:bodyPr>
          <a:lstStyle/>
          <a:p>
            <a:pPr lvl="0" algn="ctr" defTabSz="857103">
              <a:defRPr/>
            </a:pPr>
            <a:r>
              <a:rPr lang="en-US" sz="1400" kern="0">
                <a:latin typeface="Courier New" panose="02070309020205020404" pitchFamily="49" charset="0"/>
                <a:cs typeface="Courier New" panose="02070309020205020404" pitchFamily="49" charset="0"/>
              </a:rPr>
              <a:t>Elastic scale out </a:t>
            </a:r>
          </a:p>
        </p:txBody>
      </p:sp>
      <p:sp>
        <p:nvSpPr>
          <p:cNvPr id="87" name="Rectangle 86">
            <a:extLst>
              <a:ext uri="{FF2B5EF4-FFF2-40B4-BE49-F238E27FC236}">
                <a16:creationId xmlns:a16="http://schemas.microsoft.com/office/drawing/2014/main" id="{96156640-FA57-F04E-AA56-628FBBF0CBA5}"/>
              </a:ext>
            </a:extLst>
          </p:cNvPr>
          <p:cNvSpPr/>
          <p:nvPr/>
        </p:nvSpPr>
        <p:spPr>
          <a:xfrm>
            <a:off x="4771955" y="4509290"/>
            <a:ext cx="2654894" cy="307777"/>
          </a:xfrm>
          <a:prstGeom prst="rect">
            <a:avLst/>
          </a:prstGeom>
        </p:spPr>
        <p:txBody>
          <a:bodyPr wrap="none">
            <a:spAutoFit/>
          </a:bodyPr>
          <a:lstStyle/>
          <a:p>
            <a:r>
              <a:rPr lang="en-US" sz="1400" kern="0">
                <a:latin typeface="Courier New" panose="02070309020205020404" pitchFamily="49" charset="0"/>
                <a:cs typeface="Courier New" panose="02070309020205020404" pitchFamily="49" charset="0"/>
              </a:rPr>
              <a:t>Guaranteed low latency </a:t>
            </a:r>
            <a:endParaRPr lang="en-DE" sz="1400">
              <a:latin typeface="Courier New" panose="02070309020205020404" pitchFamily="49" charset="0"/>
              <a:cs typeface="Courier New" panose="02070309020205020404" pitchFamily="49" charset="0"/>
            </a:endParaRPr>
          </a:p>
        </p:txBody>
      </p:sp>
      <p:sp>
        <p:nvSpPr>
          <p:cNvPr id="88" name="Rectangle 87">
            <a:extLst>
              <a:ext uri="{FF2B5EF4-FFF2-40B4-BE49-F238E27FC236}">
                <a16:creationId xmlns:a16="http://schemas.microsoft.com/office/drawing/2014/main" id="{439AEE1C-7FD7-604D-9D17-E9B2AE0F7DEF}"/>
              </a:ext>
            </a:extLst>
          </p:cNvPr>
          <p:cNvSpPr/>
          <p:nvPr/>
        </p:nvSpPr>
        <p:spPr>
          <a:xfrm>
            <a:off x="7509671" y="4761327"/>
            <a:ext cx="2654894" cy="307777"/>
          </a:xfrm>
          <a:prstGeom prst="rect">
            <a:avLst/>
          </a:prstGeom>
        </p:spPr>
        <p:txBody>
          <a:bodyPr wrap="none">
            <a:spAutoFit/>
          </a:bodyPr>
          <a:lstStyle/>
          <a:p>
            <a:r>
              <a:rPr lang="en-US" sz="1400" kern="0">
                <a:latin typeface="Courier New" panose="02070309020205020404" pitchFamily="49" charset="0"/>
                <a:cs typeface="Courier New" panose="02070309020205020404" pitchFamily="49" charset="0"/>
              </a:rPr>
              <a:t>Five consistency levels</a:t>
            </a:r>
            <a:endParaRPr lang="en-DE" sz="1400">
              <a:latin typeface="Courier New" panose="02070309020205020404" pitchFamily="49" charset="0"/>
              <a:cs typeface="Courier New" panose="02070309020205020404" pitchFamily="49" charset="0"/>
            </a:endParaRPr>
          </a:p>
        </p:txBody>
      </p:sp>
      <p:sp>
        <p:nvSpPr>
          <p:cNvPr id="89" name="Rectangle 88">
            <a:extLst>
              <a:ext uri="{FF2B5EF4-FFF2-40B4-BE49-F238E27FC236}">
                <a16:creationId xmlns:a16="http://schemas.microsoft.com/office/drawing/2014/main" id="{D190213F-9A4C-094E-8B5B-0B1577FA8C2E}"/>
              </a:ext>
            </a:extLst>
          </p:cNvPr>
          <p:cNvSpPr/>
          <p:nvPr/>
        </p:nvSpPr>
        <p:spPr>
          <a:xfrm>
            <a:off x="9695104" y="5224660"/>
            <a:ext cx="2117888" cy="307777"/>
          </a:xfrm>
          <a:prstGeom prst="rect">
            <a:avLst/>
          </a:prstGeom>
        </p:spPr>
        <p:txBody>
          <a:bodyPr wrap="none">
            <a:spAutoFit/>
          </a:bodyPr>
          <a:lstStyle/>
          <a:p>
            <a:pPr lvl="0" algn="ctr" defTabSz="857103">
              <a:defRPr/>
            </a:pPr>
            <a:r>
              <a:rPr lang="en-US" sz="1400" kern="0">
                <a:latin typeface="Courier New" panose="02070309020205020404" pitchFamily="49" charset="0"/>
                <a:cs typeface="Courier New" panose="02070309020205020404" pitchFamily="49" charset="0"/>
              </a:rPr>
              <a:t>Comprehensive SLAs</a:t>
            </a:r>
          </a:p>
        </p:txBody>
      </p:sp>
      <p:sp>
        <p:nvSpPr>
          <p:cNvPr id="90" name="Rectangle 89">
            <a:extLst>
              <a:ext uri="{FF2B5EF4-FFF2-40B4-BE49-F238E27FC236}">
                <a16:creationId xmlns:a16="http://schemas.microsoft.com/office/drawing/2014/main" id="{A662544A-B3F4-4144-BA7F-062B8CC44A5B}"/>
              </a:ext>
            </a:extLst>
          </p:cNvPr>
          <p:cNvSpPr/>
          <p:nvPr/>
        </p:nvSpPr>
        <p:spPr>
          <a:xfrm>
            <a:off x="4315436" y="506286"/>
            <a:ext cx="4910046" cy="646331"/>
          </a:xfrm>
          <a:prstGeom prst="rect">
            <a:avLst/>
          </a:prstGeom>
        </p:spPr>
        <p:txBody>
          <a:bodyPr wrap="square">
            <a:spAutoFit/>
          </a:bodyPr>
          <a:lstStyle/>
          <a:p>
            <a:pPr lvl="0" algn="ctr" defTabSz="914377">
              <a:defRPr/>
            </a:pPr>
            <a:r>
              <a:rPr lang="en-US" sz="3600">
                <a:latin typeface="Courier New" panose="02070309020205020404" pitchFamily="49" charset="0"/>
                <a:cs typeface="Courier New" panose="02070309020205020404" pitchFamily="49" charset="0"/>
              </a:rPr>
              <a:t>Azure Cosmos DB</a:t>
            </a:r>
          </a:p>
        </p:txBody>
      </p:sp>
      <p:pic>
        <p:nvPicPr>
          <p:cNvPr id="92" name="Graphic 91">
            <a:extLst>
              <a:ext uri="{FF2B5EF4-FFF2-40B4-BE49-F238E27FC236}">
                <a16:creationId xmlns:a16="http://schemas.microsoft.com/office/drawing/2014/main" id="{4F4D1F48-8C2F-6B41-99F7-5AA32CB6AF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95678" y="352999"/>
            <a:ext cx="922728" cy="922728"/>
          </a:xfrm>
          <a:prstGeom prst="rect">
            <a:avLst/>
          </a:prstGeom>
        </p:spPr>
      </p:pic>
      <p:grpSp>
        <p:nvGrpSpPr>
          <p:cNvPr id="93" name="Group 3">
            <a:extLst>
              <a:ext uri="{FF2B5EF4-FFF2-40B4-BE49-F238E27FC236}">
                <a16:creationId xmlns:a16="http://schemas.microsoft.com/office/drawing/2014/main" id="{A10B8695-0207-6540-AAAF-B47281CE0BB3}"/>
              </a:ext>
            </a:extLst>
          </p:cNvPr>
          <p:cNvGrpSpPr/>
          <p:nvPr/>
        </p:nvGrpSpPr>
        <p:grpSpPr>
          <a:xfrm>
            <a:off x="2199809" y="5941003"/>
            <a:ext cx="752903" cy="752901"/>
            <a:chOff x="-4594157" y="2516834"/>
            <a:chExt cx="1070585" cy="1070585"/>
          </a:xfrm>
        </p:grpSpPr>
        <p:sp>
          <p:nvSpPr>
            <p:cNvPr id="94" name="Freeform: Shape 411">
              <a:extLst>
                <a:ext uri="{FF2B5EF4-FFF2-40B4-BE49-F238E27FC236}">
                  <a16:creationId xmlns:a16="http://schemas.microsoft.com/office/drawing/2014/main" id="{E8D4A0F7-B4E3-5346-9547-6B8ED7CDC9D2}"/>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nvGrpSpPr>
            <p:cNvPr id="95" name="Group 5">
              <a:extLst>
                <a:ext uri="{FF2B5EF4-FFF2-40B4-BE49-F238E27FC236}">
                  <a16:creationId xmlns:a16="http://schemas.microsoft.com/office/drawing/2014/main" id="{29EFE5B4-46D3-EE4C-9013-0520E106E4E1}"/>
                </a:ext>
              </a:extLst>
            </p:cNvPr>
            <p:cNvGrpSpPr/>
            <p:nvPr/>
          </p:nvGrpSpPr>
          <p:grpSpPr>
            <a:xfrm>
              <a:off x="-4594157" y="2516834"/>
              <a:ext cx="1070585" cy="1070585"/>
              <a:chOff x="10232415" y="2527090"/>
              <a:chExt cx="1070585" cy="1070585"/>
            </a:xfrm>
          </p:grpSpPr>
          <p:sp>
            <p:nvSpPr>
              <p:cNvPr id="96" name="Oval 6">
                <a:extLst>
                  <a:ext uri="{FF2B5EF4-FFF2-40B4-BE49-F238E27FC236}">
                    <a16:creationId xmlns:a16="http://schemas.microsoft.com/office/drawing/2014/main" id="{8089B3CA-3534-3E45-A240-F4274D994EC5}"/>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97" name="Graphic 908" descr="Marker">
                <a:extLst>
                  <a:ext uri="{FF2B5EF4-FFF2-40B4-BE49-F238E27FC236}">
                    <a16:creationId xmlns:a16="http://schemas.microsoft.com/office/drawing/2014/main" id="{9ED69D61-CA0F-364A-ABA0-F46354BE1ABF}"/>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2415" y="2527090"/>
                <a:ext cx="1070585" cy="1070585"/>
              </a:xfrm>
              <a:prstGeom prst="rect">
                <a:avLst/>
              </a:prstGeom>
            </p:spPr>
          </p:pic>
        </p:grpSp>
      </p:grpSp>
      <p:grpSp>
        <p:nvGrpSpPr>
          <p:cNvPr id="98" name="Group 3">
            <a:extLst>
              <a:ext uri="{FF2B5EF4-FFF2-40B4-BE49-F238E27FC236}">
                <a16:creationId xmlns:a16="http://schemas.microsoft.com/office/drawing/2014/main" id="{F83F7F68-83AE-E445-82F2-5F9EE0168241}"/>
              </a:ext>
            </a:extLst>
          </p:cNvPr>
          <p:cNvGrpSpPr/>
          <p:nvPr/>
        </p:nvGrpSpPr>
        <p:grpSpPr>
          <a:xfrm>
            <a:off x="6095193" y="5718306"/>
            <a:ext cx="752903" cy="752901"/>
            <a:chOff x="-4594157" y="2516834"/>
            <a:chExt cx="1070585" cy="1070585"/>
          </a:xfrm>
        </p:grpSpPr>
        <p:sp>
          <p:nvSpPr>
            <p:cNvPr id="99" name="Freeform: Shape 411">
              <a:extLst>
                <a:ext uri="{FF2B5EF4-FFF2-40B4-BE49-F238E27FC236}">
                  <a16:creationId xmlns:a16="http://schemas.microsoft.com/office/drawing/2014/main" id="{B4F0B3A9-6D14-FF4C-B4CC-11E9DE757B2E}"/>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nvGrpSpPr>
            <p:cNvPr id="100" name="Group 5">
              <a:extLst>
                <a:ext uri="{FF2B5EF4-FFF2-40B4-BE49-F238E27FC236}">
                  <a16:creationId xmlns:a16="http://schemas.microsoft.com/office/drawing/2014/main" id="{456F3B98-B82C-7848-B01E-D86148D39AF8}"/>
                </a:ext>
              </a:extLst>
            </p:cNvPr>
            <p:cNvGrpSpPr/>
            <p:nvPr/>
          </p:nvGrpSpPr>
          <p:grpSpPr>
            <a:xfrm>
              <a:off x="-4594157" y="2516834"/>
              <a:ext cx="1070585" cy="1070585"/>
              <a:chOff x="10232415" y="2527090"/>
              <a:chExt cx="1070585" cy="1070585"/>
            </a:xfrm>
          </p:grpSpPr>
          <p:sp>
            <p:nvSpPr>
              <p:cNvPr id="101" name="Oval 6">
                <a:extLst>
                  <a:ext uri="{FF2B5EF4-FFF2-40B4-BE49-F238E27FC236}">
                    <a16:creationId xmlns:a16="http://schemas.microsoft.com/office/drawing/2014/main" id="{071DD636-6CE8-3E46-9112-9DD7F3EAD9A8}"/>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102" name="Graphic 908" descr="Marker">
                <a:extLst>
                  <a:ext uri="{FF2B5EF4-FFF2-40B4-BE49-F238E27FC236}">
                    <a16:creationId xmlns:a16="http://schemas.microsoft.com/office/drawing/2014/main" id="{21DCF197-2D3A-9E48-B58B-246427C62178}"/>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2415" y="2527090"/>
                <a:ext cx="1070585" cy="1070585"/>
              </a:xfrm>
              <a:prstGeom prst="rect">
                <a:avLst/>
              </a:prstGeom>
            </p:spPr>
          </p:pic>
        </p:grpSp>
      </p:grpSp>
      <p:grpSp>
        <p:nvGrpSpPr>
          <p:cNvPr id="103" name="Group 3">
            <a:extLst>
              <a:ext uri="{FF2B5EF4-FFF2-40B4-BE49-F238E27FC236}">
                <a16:creationId xmlns:a16="http://schemas.microsoft.com/office/drawing/2014/main" id="{A6D5F296-0A02-214A-86DB-7970CDFECB4E}"/>
              </a:ext>
            </a:extLst>
          </p:cNvPr>
          <p:cNvGrpSpPr/>
          <p:nvPr/>
        </p:nvGrpSpPr>
        <p:grpSpPr>
          <a:xfrm>
            <a:off x="7426849" y="6008701"/>
            <a:ext cx="752903" cy="752901"/>
            <a:chOff x="-4594157" y="2516834"/>
            <a:chExt cx="1070585" cy="1070585"/>
          </a:xfrm>
        </p:grpSpPr>
        <p:sp>
          <p:nvSpPr>
            <p:cNvPr id="104" name="Freeform: Shape 411">
              <a:extLst>
                <a:ext uri="{FF2B5EF4-FFF2-40B4-BE49-F238E27FC236}">
                  <a16:creationId xmlns:a16="http://schemas.microsoft.com/office/drawing/2014/main" id="{F6B5D1F9-76AC-7047-9079-2E2492269210}"/>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nvGrpSpPr>
            <p:cNvPr id="105" name="Group 5">
              <a:extLst>
                <a:ext uri="{FF2B5EF4-FFF2-40B4-BE49-F238E27FC236}">
                  <a16:creationId xmlns:a16="http://schemas.microsoft.com/office/drawing/2014/main" id="{A248C9FC-4F2C-734A-8D29-7162DBBD2063}"/>
                </a:ext>
              </a:extLst>
            </p:cNvPr>
            <p:cNvGrpSpPr/>
            <p:nvPr/>
          </p:nvGrpSpPr>
          <p:grpSpPr>
            <a:xfrm>
              <a:off x="-4594157" y="2516834"/>
              <a:ext cx="1070585" cy="1070585"/>
              <a:chOff x="10232415" y="2527090"/>
              <a:chExt cx="1070585" cy="1070585"/>
            </a:xfrm>
          </p:grpSpPr>
          <p:sp>
            <p:nvSpPr>
              <p:cNvPr id="106" name="Oval 6">
                <a:extLst>
                  <a:ext uri="{FF2B5EF4-FFF2-40B4-BE49-F238E27FC236}">
                    <a16:creationId xmlns:a16="http://schemas.microsoft.com/office/drawing/2014/main" id="{539A3549-DB57-8A4B-8962-285BC85BC09F}"/>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107" name="Graphic 908" descr="Marker">
                <a:extLst>
                  <a:ext uri="{FF2B5EF4-FFF2-40B4-BE49-F238E27FC236}">
                    <a16:creationId xmlns:a16="http://schemas.microsoft.com/office/drawing/2014/main" id="{BB2D55AA-B171-8646-9CC0-11DA4363ECE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2415" y="2527090"/>
                <a:ext cx="1070585" cy="1070585"/>
              </a:xfrm>
              <a:prstGeom prst="rect">
                <a:avLst/>
              </a:prstGeom>
            </p:spPr>
          </p:pic>
        </p:grpSp>
      </p:grpSp>
      <p:grpSp>
        <p:nvGrpSpPr>
          <p:cNvPr id="108" name="Group 3">
            <a:extLst>
              <a:ext uri="{FF2B5EF4-FFF2-40B4-BE49-F238E27FC236}">
                <a16:creationId xmlns:a16="http://schemas.microsoft.com/office/drawing/2014/main" id="{BC838C07-0066-424D-90DB-9F9B09289155}"/>
              </a:ext>
            </a:extLst>
          </p:cNvPr>
          <p:cNvGrpSpPr/>
          <p:nvPr/>
        </p:nvGrpSpPr>
        <p:grpSpPr>
          <a:xfrm>
            <a:off x="9459628" y="5799933"/>
            <a:ext cx="752903" cy="752901"/>
            <a:chOff x="-4594157" y="2516834"/>
            <a:chExt cx="1070585" cy="1070585"/>
          </a:xfrm>
        </p:grpSpPr>
        <p:sp>
          <p:nvSpPr>
            <p:cNvPr id="109" name="Freeform: Shape 411">
              <a:extLst>
                <a:ext uri="{FF2B5EF4-FFF2-40B4-BE49-F238E27FC236}">
                  <a16:creationId xmlns:a16="http://schemas.microsoft.com/office/drawing/2014/main" id="{A9A682F1-E17C-694E-A04F-4E1F490446CB}"/>
                </a:ext>
              </a:extLst>
            </p:cNvPr>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grpSp>
          <p:nvGrpSpPr>
            <p:cNvPr id="110" name="Group 5">
              <a:extLst>
                <a:ext uri="{FF2B5EF4-FFF2-40B4-BE49-F238E27FC236}">
                  <a16:creationId xmlns:a16="http://schemas.microsoft.com/office/drawing/2014/main" id="{5532E083-F8C1-1842-8240-3F14160E0026}"/>
                </a:ext>
              </a:extLst>
            </p:cNvPr>
            <p:cNvGrpSpPr/>
            <p:nvPr/>
          </p:nvGrpSpPr>
          <p:grpSpPr>
            <a:xfrm>
              <a:off x="-4594157" y="2516834"/>
              <a:ext cx="1070585" cy="1070585"/>
              <a:chOff x="10232415" y="2527090"/>
              <a:chExt cx="1070585" cy="1070585"/>
            </a:xfrm>
          </p:grpSpPr>
          <p:sp>
            <p:nvSpPr>
              <p:cNvPr id="111" name="Oval 6">
                <a:extLst>
                  <a:ext uri="{FF2B5EF4-FFF2-40B4-BE49-F238E27FC236}">
                    <a16:creationId xmlns:a16="http://schemas.microsoft.com/office/drawing/2014/main" id="{E8AB0B79-A19E-344F-ABF5-876DBBCFDC86}"/>
                  </a:ext>
                </a:extLst>
              </p:cNvPr>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pic>
            <p:nvPicPr>
              <p:cNvPr id="112" name="Graphic 908" descr="Marker">
                <a:extLst>
                  <a:ext uri="{FF2B5EF4-FFF2-40B4-BE49-F238E27FC236}">
                    <a16:creationId xmlns:a16="http://schemas.microsoft.com/office/drawing/2014/main" id="{3D4708F3-8980-1147-8208-415ADCE6488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1300083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3AAA-F653-8F47-909E-4514FD2CEBFE}"/>
              </a:ext>
            </a:extLst>
          </p:cNvPr>
          <p:cNvSpPr>
            <a:spLocks noGrp="1"/>
          </p:cNvSpPr>
          <p:nvPr>
            <p:ph type="title"/>
          </p:nvPr>
        </p:nvSpPr>
        <p:spPr/>
        <p:txBody>
          <a:bodyPr/>
          <a:lstStyle/>
          <a:p>
            <a:r>
              <a:rPr lang="en-DE" dirty="0"/>
              <a:t>Azure Functions</a:t>
            </a:r>
          </a:p>
        </p:txBody>
      </p:sp>
      <p:sp>
        <p:nvSpPr>
          <p:cNvPr id="4" name="Footer Placeholder 3">
            <a:extLst>
              <a:ext uri="{FF2B5EF4-FFF2-40B4-BE49-F238E27FC236}">
                <a16:creationId xmlns:a16="http://schemas.microsoft.com/office/drawing/2014/main" id="{07460A73-DEC9-264F-B396-9BB37B0876B9}"/>
              </a:ext>
            </a:extLst>
          </p:cNvPr>
          <p:cNvSpPr>
            <a:spLocks noGrp="1"/>
          </p:cNvSpPr>
          <p:nvPr>
            <p:ph type="ftr" sz="quarter" idx="11"/>
          </p:nvPr>
        </p:nvSpPr>
        <p:spPr/>
        <p:txBody>
          <a:bodyPr/>
          <a:lstStyle/>
          <a:p>
            <a:r>
              <a:rPr lang="en-GB" dirty="0"/>
              <a:t>@</a:t>
            </a:r>
            <a:r>
              <a:rPr lang="en-GB" dirty="0" err="1"/>
              <a:t>borzenko_lena</a:t>
            </a:r>
            <a:endParaRPr lang="en-DE" dirty="0"/>
          </a:p>
        </p:txBody>
      </p:sp>
      <p:pic>
        <p:nvPicPr>
          <p:cNvPr id="24582" name="Picture 6" descr="Introduction to Azure Functions – The Flying Maverick">
            <a:extLst>
              <a:ext uri="{FF2B5EF4-FFF2-40B4-BE49-F238E27FC236}">
                <a16:creationId xmlns:a16="http://schemas.microsoft.com/office/drawing/2014/main" id="{48DEFBB1-54C1-CC41-B5DB-C12C6FEE5E5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5694" t="43631" r="14244"/>
          <a:stretch/>
        </p:blipFill>
        <p:spPr bwMode="auto">
          <a:xfrm>
            <a:off x="1418058" y="2290998"/>
            <a:ext cx="9355884" cy="3057927"/>
          </a:xfrm>
          <a:prstGeom prst="rect">
            <a:avLst/>
          </a:prstGeom>
          <a:noFill/>
          <a:effectLst>
            <a:outerShdw blurRad="1270000" dist="508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71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AE4D93B-7745-3946-A948-C1C6ABC07287}"/>
              </a:ext>
            </a:extLst>
          </p:cNvPr>
          <p:cNvSpPr>
            <a:spLocks noGrp="1"/>
          </p:cNvSpPr>
          <p:nvPr>
            <p:ph type="ftr" sz="quarter" idx="11"/>
          </p:nvPr>
        </p:nvSpPr>
        <p:spPr/>
        <p:txBody>
          <a:bodyPr/>
          <a:lstStyle/>
          <a:p>
            <a:r>
              <a:rPr lang="en-GB"/>
              <a:t>@borzenko_lena</a:t>
            </a:r>
            <a:endParaRPr lang="en-DE"/>
          </a:p>
        </p:txBody>
      </p:sp>
      <p:pic>
        <p:nvPicPr>
          <p:cNvPr id="25602" name="Picture 2" descr="Veelvoorkomende gebruiksscenario&amp;#39;s voor Azure Cosmos DB | Microsoft Docs">
            <a:extLst>
              <a:ext uri="{FF2B5EF4-FFF2-40B4-BE49-F238E27FC236}">
                <a16:creationId xmlns:a16="http://schemas.microsoft.com/office/drawing/2014/main" id="{0F949AA2-1CF4-524A-8F40-D33FE626C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8" t="5263" r="5666" b="2412"/>
          <a:stretch/>
        </p:blipFill>
        <p:spPr bwMode="auto">
          <a:xfrm>
            <a:off x="0" y="575353"/>
            <a:ext cx="11507056" cy="648813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88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13C2F0A-CD6E-B348-B70B-73F8C0AF9E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6283" y="2751336"/>
            <a:ext cx="1086160" cy="1086160"/>
          </a:xfrm>
          <a:prstGeom prst="rect">
            <a:avLst/>
          </a:prstGeom>
        </p:spPr>
      </p:pic>
      <p:cxnSp>
        <p:nvCxnSpPr>
          <p:cNvPr id="5" name="Straight Arrow Connector 4">
            <a:extLst>
              <a:ext uri="{FF2B5EF4-FFF2-40B4-BE49-F238E27FC236}">
                <a16:creationId xmlns:a16="http://schemas.microsoft.com/office/drawing/2014/main" id="{8892F2A0-B256-D743-B819-7C1A0452B937}"/>
              </a:ext>
            </a:extLst>
          </p:cNvPr>
          <p:cNvCxnSpPr>
            <a:cxnSpLocks/>
            <a:endCxn id="4" idx="1"/>
          </p:cNvCxnSpPr>
          <p:nvPr/>
        </p:nvCxnSpPr>
        <p:spPr>
          <a:xfrm>
            <a:off x="1061494" y="3294416"/>
            <a:ext cx="14347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9718C26-ACCC-7345-92FA-D3A9DF746945}"/>
              </a:ext>
            </a:extLst>
          </p:cNvPr>
          <p:cNvSpPr/>
          <p:nvPr/>
        </p:nvSpPr>
        <p:spPr>
          <a:xfrm>
            <a:off x="1201646" y="3032806"/>
            <a:ext cx="1154483" cy="523220"/>
          </a:xfrm>
          <a:prstGeom prst="rect">
            <a:avLst/>
          </a:prstGeom>
        </p:spPr>
        <p:txBody>
          <a:bodyPr wrap="none">
            <a:spAutoFit/>
          </a:bodyPr>
          <a:lstStyle/>
          <a:p>
            <a:pPr algn="ctr"/>
            <a:r>
              <a:rPr lang="en-DE" sz="1400" i="1" spc="-150" dirty="0">
                <a:latin typeface="Courier New" panose="02070309020205020404" pitchFamily="49" charset="0"/>
                <a:cs typeface="Courier New" panose="02070309020205020404" pitchFamily="49" charset="0"/>
              </a:rPr>
              <a:t>New events </a:t>
            </a:r>
            <a:br>
              <a:rPr lang="en-DE" sz="1400" i="1" spc="-150" dirty="0">
                <a:latin typeface="Courier New" panose="02070309020205020404" pitchFamily="49" charset="0"/>
                <a:cs typeface="Courier New" panose="02070309020205020404" pitchFamily="49" charset="0"/>
              </a:rPr>
            </a:br>
            <a:r>
              <a:rPr lang="en-DE" sz="1400" i="1" spc="-150" dirty="0">
                <a:latin typeface="Courier New" panose="02070309020205020404" pitchFamily="49" charset="0"/>
                <a:cs typeface="Courier New" panose="02070309020205020404" pitchFamily="49" charset="0"/>
              </a:rPr>
              <a:t>(writes)</a:t>
            </a:r>
          </a:p>
        </p:txBody>
      </p:sp>
      <p:cxnSp>
        <p:nvCxnSpPr>
          <p:cNvPr id="13" name="Straight Arrow Connector 12">
            <a:extLst>
              <a:ext uri="{FF2B5EF4-FFF2-40B4-BE49-F238E27FC236}">
                <a16:creationId xmlns:a16="http://schemas.microsoft.com/office/drawing/2014/main" id="{60FE991C-A4E9-1147-8F7E-35323027AE40}"/>
              </a:ext>
            </a:extLst>
          </p:cNvPr>
          <p:cNvCxnSpPr>
            <a:cxnSpLocks/>
            <a:stCxn id="4" idx="3"/>
          </p:cNvCxnSpPr>
          <p:nvPr/>
        </p:nvCxnSpPr>
        <p:spPr>
          <a:xfrm>
            <a:off x="3582443" y="3294416"/>
            <a:ext cx="5751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56A7361E-9FBD-B040-A3A7-CBB2FDCC24D8}"/>
              </a:ext>
            </a:extLst>
          </p:cNvPr>
          <p:cNvSpPr/>
          <p:nvPr/>
        </p:nvSpPr>
        <p:spPr>
          <a:xfrm>
            <a:off x="4004531" y="4271135"/>
            <a:ext cx="1255434" cy="307777"/>
          </a:xfrm>
          <a:prstGeom prst="rect">
            <a:avLst/>
          </a:prstGeom>
        </p:spPr>
        <p:txBody>
          <a:bodyPr wrap="square">
            <a:spAutoFit/>
          </a:bodyPr>
          <a:lstStyle/>
          <a:p>
            <a:pPr algn="ctr"/>
            <a:r>
              <a:rPr lang="en-DE" sz="1400" spc="-150">
                <a:latin typeface="Courier New" panose="02070309020205020404" pitchFamily="49" charset="0"/>
                <a:cs typeface="Courier New" panose="02070309020205020404" pitchFamily="49" charset="0"/>
              </a:rPr>
              <a:t>Change feed</a:t>
            </a:r>
          </a:p>
        </p:txBody>
      </p:sp>
      <p:sp>
        <p:nvSpPr>
          <p:cNvPr id="15" name="Rounded Rectangle 14">
            <a:extLst>
              <a:ext uri="{FF2B5EF4-FFF2-40B4-BE49-F238E27FC236}">
                <a16:creationId xmlns:a16="http://schemas.microsoft.com/office/drawing/2014/main" id="{55224FB0-1456-1544-BAB8-DA742806DE01}"/>
              </a:ext>
            </a:extLst>
          </p:cNvPr>
          <p:cNvSpPr/>
          <p:nvPr/>
        </p:nvSpPr>
        <p:spPr>
          <a:xfrm>
            <a:off x="6522995" y="820222"/>
            <a:ext cx="4267200" cy="1412488"/>
          </a:xfrm>
          <a:prstGeom prst="round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29B05C74-23CC-0D46-8B3E-AA038E55E806}"/>
              </a:ext>
            </a:extLst>
          </p:cNvPr>
          <p:cNvSpPr/>
          <p:nvPr/>
        </p:nvSpPr>
        <p:spPr>
          <a:xfrm>
            <a:off x="6522995" y="2591407"/>
            <a:ext cx="4267200" cy="1412488"/>
          </a:xfrm>
          <a:prstGeom prst="round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9D8FFA4A-FB97-974C-9DEF-42A6F52CDD21}"/>
              </a:ext>
            </a:extLst>
          </p:cNvPr>
          <p:cNvSpPr/>
          <p:nvPr/>
        </p:nvSpPr>
        <p:spPr>
          <a:xfrm>
            <a:off x="6522995" y="4362592"/>
            <a:ext cx="4267200" cy="1412488"/>
          </a:xfrm>
          <a:prstGeom prst="round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cxnSp>
        <p:nvCxnSpPr>
          <p:cNvPr id="18" name="Elbow Connector 17">
            <a:extLst>
              <a:ext uri="{FF2B5EF4-FFF2-40B4-BE49-F238E27FC236}">
                <a16:creationId xmlns:a16="http://schemas.microsoft.com/office/drawing/2014/main" id="{73CBFAA6-7B5E-134B-BDD6-F2255283739C}"/>
              </a:ext>
            </a:extLst>
          </p:cNvPr>
          <p:cNvCxnSpPr>
            <a:cxnSpLocks/>
            <a:endCxn id="15" idx="1"/>
          </p:cNvCxnSpPr>
          <p:nvPr/>
        </p:nvCxnSpPr>
        <p:spPr>
          <a:xfrm flipV="1">
            <a:off x="5041126" y="1526466"/>
            <a:ext cx="1481869" cy="129501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F8D7BA0C-F0F9-3D45-958B-5EB0A541EC09}"/>
              </a:ext>
            </a:extLst>
          </p:cNvPr>
          <p:cNvCxnSpPr>
            <a:cxnSpLocks/>
            <a:endCxn id="17" idx="1"/>
          </p:cNvCxnSpPr>
          <p:nvPr/>
        </p:nvCxnSpPr>
        <p:spPr>
          <a:xfrm>
            <a:off x="5041126" y="3769331"/>
            <a:ext cx="1481869" cy="129950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AB01F31-6150-D644-BB14-5BC35F7C14F0}"/>
              </a:ext>
            </a:extLst>
          </p:cNvPr>
          <p:cNvCxnSpPr>
            <a:cxnSpLocks/>
            <a:endCxn id="16" idx="1"/>
          </p:cNvCxnSpPr>
          <p:nvPr/>
        </p:nvCxnSpPr>
        <p:spPr>
          <a:xfrm>
            <a:off x="5041126" y="3279407"/>
            <a:ext cx="1481869" cy="18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A13E246-DCF7-1C42-A500-9D69AAE88470}"/>
              </a:ext>
            </a:extLst>
          </p:cNvPr>
          <p:cNvSpPr/>
          <p:nvPr/>
        </p:nvSpPr>
        <p:spPr>
          <a:xfrm>
            <a:off x="6595330" y="899750"/>
            <a:ext cx="3035137" cy="307777"/>
          </a:xfrm>
          <a:prstGeom prst="rect">
            <a:avLst/>
          </a:prstGeom>
        </p:spPr>
        <p:txBody>
          <a:bodyPr wrap="square">
            <a:spAutoFit/>
          </a:bodyPr>
          <a:lstStyle/>
          <a:p>
            <a:pPr algn="ctr"/>
            <a:r>
              <a:rPr lang="en-DE" sz="1400" spc="-150">
                <a:latin typeface="Courier New" panose="02070309020205020404" pitchFamily="49" charset="0"/>
                <a:cs typeface="Courier New" panose="02070309020205020404" pitchFamily="49" charset="0"/>
              </a:rPr>
              <a:t>Event-Computing and Notification</a:t>
            </a:r>
          </a:p>
        </p:txBody>
      </p:sp>
      <p:sp>
        <p:nvSpPr>
          <p:cNvPr id="22" name="Rectangle 21">
            <a:extLst>
              <a:ext uri="{FF2B5EF4-FFF2-40B4-BE49-F238E27FC236}">
                <a16:creationId xmlns:a16="http://schemas.microsoft.com/office/drawing/2014/main" id="{A9A12314-1799-414F-9AE4-3C4621968394}"/>
              </a:ext>
            </a:extLst>
          </p:cNvPr>
          <p:cNvSpPr/>
          <p:nvPr/>
        </p:nvSpPr>
        <p:spPr>
          <a:xfrm>
            <a:off x="6595330" y="2667589"/>
            <a:ext cx="1734164" cy="307777"/>
          </a:xfrm>
          <a:prstGeom prst="rect">
            <a:avLst/>
          </a:prstGeom>
        </p:spPr>
        <p:txBody>
          <a:bodyPr wrap="square">
            <a:spAutoFit/>
          </a:bodyPr>
          <a:lstStyle/>
          <a:p>
            <a:pPr algn="ctr"/>
            <a:r>
              <a:rPr lang="en-DE" sz="1400" spc="-150">
                <a:latin typeface="Courier New" panose="02070309020205020404" pitchFamily="49" charset="0"/>
                <a:cs typeface="Courier New" panose="02070309020205020404" pitchFamily="49" charset="0"/>
              </a:rPr>
              <a:t>Stream Processing</a:t>
            </a:r>
          </a:p>
        </p:txBody>
      </p:sp>
      <p:sp>
        <p:nvSpPr>
          <p:cNvPr id="23" name="Rectangle 22">
            <a:extLst>
              <a:ext uri="{FF2B5EF4-FFF2-40B4-BE49-F238E27FC236}">
                <a16:creationId xmlns:a16="http://schemas.microsoft.com/office/drawing/2014/main" id="{9B4BC8E1-D682-C647-AE11-72C5F11FAFA7}"/>
              </a:ext>
            </a:extLst>
          </p:cNvPr>
          <p:cNvSpPr/>
          <p:nvPr/>
        </p:nvSpPr>
        <p:spPr>
          <a:xfrm>
            <a:off x="6595330" y="4426499"/>
            <a:ext cx="1481869" cy="307777"/>
          </a:xfrm>
          <a:prstGeom prst="rect">
            <a:avLst/>
          </a:prstGeom>
        </p:spPr>
        <p:txBody>
          <a:bodyPr wrap="square">
            <a:spAutoFit/>
          </a:bodyPr>
          <a:lstStyle/>
          <a:p>
            <a:pPr algn="ctr"/>
            <a:r>
              <a:rPr lang="en-DE" sz="1400" spc="-150">
                <a:latin typeface="Courier New" panose="02070309020205020404" pitchFamily="49" charset="0"/>
                <a:cs typeface="Courier New" panose="02070309020205020404" pitchFamily="49" charset="0"/>
              </a:rPr>
              <a:t>Data movement</a:t>
            </a:r>
          </a:p>
        </p:txBody>
      </p:sp>
      <p:pic>
        <p:nvPicPr>
          <p:cNvPr id="24" name="Graphic 23">
            <a:extLst>
              <a:ext uri="{FF2B5EF4-FFF2-40B4-BE49-F238E27FC236}">
                <a16:creationId xmlns:a16="http://schemas.microsoft.com/office/drawing/2014/main" id="{6906C6F5-3345-3B43-9174-DB2C89A825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2280" y="1392695"/>
            <a:ext cx="572042" cy="572042"/>
          </a:xfrm>
          <a:prstGeom prst="rect">
            <a:avLst/>
          </a:prstGeom>
        </p:spPr>
      </p:pic>
      <p:pic>
        <p:nvPicPr>
          <p:cNvPr id="25" name="Graphic 24">
            <a:extLst>
              <a:ext uri="{FF2B5EF4-FFF2-40B4-BE49-F238E27FC236}">
                <a16:creationId xmlns:a16="http://schemas.microsoft.com/office/drawing/2014/main" id="{1C6E5406-BAD6-2641-A745-2CCCFB25F9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55613" y="3104717"/>
            <a:ext cx="611149" cy="611149"/>
          </a:xfrm>
          <a:prstGeom prst="rect">
            <a:avLst/>
          </a:prstGeom>
        </p:spPr>
      </p:pic>
      <p:pic>
        <p:nvPicPr>
          <p:cNvPr id="26" name="Graphic 25">
            <a:extLst>
              <a:ext uri="{FF2B5EF4-FFF2-40B4-BE49-F238E27FC236}">
                <a16:creationId xmlns:a16="http://schemas.microsoft.com/office/drawing/2014/main" id="{BB004A2E-49AF-574F-B66D-D74A87D83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3604" y="1392695"/>
            <a:ext cx="572042" cy="572042"/>
          </a:xfrm>
          <a:prstGeom prst="rect">
            <a:avLst/>
          </a:prstGeom>
        </p:spPr>
      </p:pic>
      <p:pic>
        <p:nvPicPr>
          <p:cNvPr id="27" name="Graphic 26">
            <a:extLst>
              <a:ext uri="{FF2B5EF4-FFF2-40B4-BE49-F238E27FC236}">
                <a16:creationId xmlns:a16="http://schemas.microsoft.com/office/drawing/2014/main" id="{59A467BE-DA14-1945-A9F7-3A31C00BD0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6996522" y="4807853"/>
            <a:ext cx="570240" cy="570240"/>
          </a:xfrm>
          <a:prstGeom prst="rect">
            <a:avLst/>
          </a:prstGeom>
        </p:spPr>
      </p:pic>
      <p:pic>
        <p:nvPicPr>
          <p:cNvPr id="28" name="Picture 2">
            <a:extLst>
              <a:ext uri="{FF2B5EF4-FFF2-40B4-BE49-F238E27FC236}">
                <a16:creationId xmlns:a16="http://schemas.microsoft.com/office/drawing/2014/main" id="{0E4CFECB-B5D9-D44E-8ED2-28546E7A91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8413932" y="1418715"/>
            <a:ext cx="547154" cy="5471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85567721-25AD-3B4C-9CA6-80A125E45B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3157" y="4847357"/>
            <a:ext cx="570240" cy="5702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468B9332-4C53-2747-86E5-5901E3A7D5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29792" y="4847357"/>
            <a:ext cx="570240" cy="570240"/>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a:extLst>
              <a:ext uri="{FF2B5EF4-FFF2-40B4-BE49-F238E27FC236}">
                <a16:creationId xmlns:a16="http://schemas.microsoft.com/office/drawing/2014/main" id="{E63A106B-E5B3-EC48-901F-79CF424B2E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427" y="4847357"/>
            <a:ext cx="570240" cy="570240"/>
          </a:xfrm>
          <a:prstGeom prst="rect">
            <a:avLst/>
          </a:prstGeom>
        </p:spPr>
      </p:pic>
      <p:pic>
        <p:nvPicPr>
          <p:cNvPr id="32" name="Graphic 31">
            <a:extLst>
              <a:ext uri="{FF2B5EF4-FFF2-40B4-BE49-F238E27FC236}">
                <a16:creationId xmlns:a16="http://schemas.microsoft.com/office/drawing/2014/main" id="{6773EEC2-2512-804B-AE83-6656E95B01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93667" y="3142134"/>
            <a:ext cx="611149" cy="573732"/>
          </a:xfrm>
          <a:prstGeom prst="rect">
            <a:avLst/>
          </a:prstGeom>
        </p:spPr>
      </p:pic>
      <p:pic>
        <p:nvPicPr>
          <p:cNvPr id="33" name="Graphic 32">
            <a:extLst>
              <a:ext uri="{FF2B5EF4-FFF2-40B4-BE49-F238E27FC236}">
                <a16:creationId xmlns:a16="http://schemas.microsoft.com/office/drawing/2014/main" id="{559D26E9-8533-A74B-9919-E99F3761E8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74640" y="3116230"/>
            <a:ext cx="611149" cy="611149"/>
          </a:xfrm>
          <a:prstGeom prst="rect">
            <a:avLst/>
          </a:prstGeom>
        </p:spPr>
      </p:pic>
      <p:pic>
        <p:nvPicPr>
          <p:cNvPr id="34" name="Picture 16" descr="Preise – HDInsight (Hadoop) | Microsoft Azure">
            <a:extLst>
              <a:ext uri="{FF2B5EF4-FFF2-40B4-BE49-F238E27FC236}">
                <a16:creationId xmlns:a16="http://schemas.microsoft.com/office/drawing/2014/main" id="{C91D0278-81F7-374F-BFD4-5EC15680601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494" r="20889"/>
          <a:stretch/>
        </p:blipFill>
        <p:spPr bwMode="auto">
          <a:xfrm>
            <a:off x="9711470" y="3150841"/>
            <a:ext cx="611149" cy="56758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995915D-7966-E64C-8BDC-61BCC7F529B0}"/>
              </a:ext>
            </a:extLst>
          </p:cNvPr>
          <p:cNvSpPr/>
          <p:nvPr/>
        </p:nvSpPr>
        <p:spPr>
          <a:xfrm>
            <a:off x="4204979" y="3036041"/>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36" name="Rectangle 35">
            <a:extLst>
              <a:ext uri="{FF2B5EF4-FFF2-40B4-BE49-F238E27FC236}">
                <a16:creationId xmlns:a16="http://schemas.microsoft.com/office/drawing/2014/main" id="{BB0A9644-E4D8-9447-B5D1-94167969C928}"/>
              </a:ext>
            </a:extLst>
          </p:cNvPr>
          <p:cNvSpPr/>
          <p:nvPr/>
        </p:nvSpPr>
        <p:spPr>
          <a:xfrm>
            <a:off x="4204979" y="3320126"/>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37" name="Rectangle 36">
            <a:extLst>
              <a:ext uri="{FF2B5EF4-FFF2-40B4-BE49-F238E27FC236}">
                <a16:creationId xmlns:a16="http://schemas.microsoft.com/office/drawing/2014/main" id="{3C1617EC-AEF8-BA45-90D9-81BC24DB5708}"/>
              </a:ext>
            </a:extLst>
          </p:cNvPr>
          <p:cNvSpPr/>
          <p:nvPr/>
        </p:nvSpPr>
        <p:spPr>
          <a:xfrm>
            <a:off x="4204979" y="2462296"/>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38" name="Rectangle 37">
            <a:extLst>
              <a:ext uri="{FF2B5EF4-FFF2-40B4-BE49-F238E27FC236}">
                <a16:creationId xmlns:a16="http://schemas.microsoft.com/office/drawing/2014/main" id="{5E70A796-FD85-9546-988F-BA913D55BF42}"/>
              </a:ext>
            </a:extLst>
          </p:cNvPr>
          <p:cNvSpPr/>
          <p:nvPr/>
        </p:nvSpPr>
        <p:spPr>
          <a:xfrm>
            <a:off x="4204979" y="2746381"/>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39" name="Rectangle 38">
            <a:extLst>
              <a:ext uri="{FF2B5EF4-FFF2-40B4-BE49-F238E27FC236}">
                <a16:creationId xmlns:a16="http://schemas.microsoft.com/office/drawing/2014/main" id="{75DA7800-46DB-A54A-9C29-A31A279535F4}"/>
              </a:ext>
            </a:extLst>
          </p:cNvPr>
          <p:cNvSpPr/>
          <p:nvPr/>
        </p:nvSpPr>
        <p:spPr>
          <a:xfrm>
            <a:off x="4204979" y="3604211"/>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40" name="Rectangle 39">
            <a:extLst>
              <a:ext uri="{FF2B5EF4-FFF2-40B4-BE49-F238E27FC236}">
                <a16:creationId xmlns:a16="http://schemas.microsoft.com/office/drawing/2014/main" id="{E152C356-594F-B449-8576-39E753DCF975}"/>
              </a:ext>
            </a:extLst>
          </p:cNvPr>
          <p:cNvSpPr/>
          <p:nvPr/>
        </p:nvSpPr>
        <p:spPr>
          <a:xfrm>
            <a:off x="4204979" y="3888296"/>
            <a:ext cx="802887" cy="258375"/>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41" name="Date Placeholder 40">
            <a:extLst>
              <a:ext uri="{FF2B5EF4-FFF2-40B4-BE49-F238E27FC236}">
                <a16:creationId xmlns:a16="http://schemas.microsoft.com/office/drawing/2014/main" id="{147D750F-64E7-AC40-95B7-67BA26F21597}"/>
              </a:ext>
            </a:extLst>
          </p:cNvPr>
          <p:cNvSpPr>
            <a:spLocks noGrp="1"/>
          </p:cNvSpPr>
          <p:nvPr>
            <p:ph type="dt" sz="half" idx="10"/>
          </p:nvPr>
        </p:nvSpPr>
        <p:spPr/>
        <p:txBody>
          <a:bodyPr/>
          <a:lstStyle/>
          <a:p>
            <a:r>
              <a:rPr lang="de-DE"/>
              <a:t>@borzenko_lena</a:t>
            </a:r>
            <a:endParaRPr lang="en-DE" dirty="0"/>
          </a:p>
        </p:txBody>
      </p:sp>
    </p:spTree>
    <p:extLst>
      <p:ext uri="{BB962C8B-B14F-4D97-AF65-F5344CB8AC3E}">
        <p14:creationId xmlns:p14="http://schemas.microsoft.com/office/powerpoint/2010/main" val="222371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animBg="1"/>
      <p:bldP spid="16" grpId="0" animBg="1"/>
      <p:bldP spid="17" grpId="0" animBg="1"/>
      <p:bldP spid="21" grpId="0"/>
      <p:bldP spid="22" grpId="0"/>
      <p:bldP spid="23" grpId="0"/>
      <p:bldP spid="35" grpId="0" animBg="1"/>
      <p:bldP spid="36" grpId="0" animBg="1"/>
      <p:bldP spid="37" grpId="0" animBg="1"/>
      <p:bldP spid="38" grpId="0" animBg="1"/>
      <p:bldP spid="39"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4" name="Picture 2" descr="Q&amp;amp;A: CTO tips on delivering cloud innovation to avoid disruption">
            <a:extLst>
              <a:ext uri="{FF2B5EF4-FFF2-40B4-BE49-F238E27FC236}">
                <a16:creationId xmlns:a16="http://schemas.microsoft.com/office/drawing/2014/main" id="{EC68E9DA-B870-ED48-982A-CB85D0EFB98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0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941B018-A160-D543-BDEB-DDB1C2C203C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spTree>
    <p:extLst>
      <p:ext uri="{BB962C8B-B14F-4D97-AF65-F5344CB8AC3E}">
        <p14:creationId xmlns:p14="http://schemas.microsoft.com/office/powerpoint/2010/main" val="15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Arc 14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0" name="Picture 8" descr="Things Come Apart 2.0: A Teardown Manual for Modern Living : McLellan,  Todd: Amazon.de: Bücher">
            <a:extLst>
              <a:ext uri="{FF2B5EF4-FFF2-40B4-BE49-F238E27FC236}">
                <a16:creationId xmlns:a16="http://schemas.microsoft.com/office/drawing/2014/main" id="{8B74202B-6C4C-AE47-B46E-D0328832E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547"/>
          <a:stretch/>
        </p:blipFill>
        <p:spPr bwMode="auto">
          <a:xfrm>
            <a:off x="1093038" y="596165"/>
            <a:ext cx="4011402"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4BBF232-39B4-0742-A47E-7CCD57620F13}"/>
              </a:ext>
            </a:extLst>
          </p:cNvPr>
          <p:cNvSpPr/>
          <p:nvPr/>
        </p:nvSpPr>
        <p:spPr>
          <a:xfrm>
            <a:off x="5879691" y="2559298"/>
            <a:ext cx="5219271" cy="1600438"/>
          </a:xfrm>
          <a:prstGeom prst="rect">
            <a:avLst/>
          </a:prstGeom>
        </p:spPr>
        <p:txBody>
          <a:bodyPr wrap="square">
            <a:spAutoFit/>
          </a:bodyPr>
          <a:lstStyle/>
          <a:p>
            <a:r>
              <a:rPr lang="en-DE" sz="2000" dirty="0">
                <a:latin typeface="Courier New" panose="02070309020205020404" pitchFamily="49" charset="0"/>
                <a:cs typeface="Courier New" panose="02070309020205020404" pitchFamily="49" charset="0"/>
              </a:rPr>
              <a:t>Todd McLellan</a:t>
            </a:r>
          </a:p>
          <a:p>
            <a:endParaRPr lang="en-DE" dirty="0">
              <a:latin typeface="Courier New" panose="02070309020205020404" pitchFamily="49" charset="0"/>
              <a:cs typeface="Courier New" panose="02070309020205020404" pitchFamily="49" charset="0"/>
            </a:endParaRPr>
          </a:p>
          <a:p>
            <a:r>
              <a:rPr lang="en-DE" sz="2400" b="1" dirty="0">
                <a:latin typeface="Courier New" panose="02070309020205020404" pitchFamily="49" charset="0"/>
                <a:cs typeface="Courier New" panose="02070309020205020404" pitchFamily="49" charset="0"/>
              </a:rPr>
              <a:t>Things Come Apart 2.0</a:t>
            </a:r>
            <a:br>
              <a:rPr lang="en-DE" dirty="0">
                <a:latin typeface="Courier New" panose="02070309020205020404" pitchFamily="49" charset="0"/>
                <a:cs typeface="Courier New" panose="02070309020205020404" pitchFamily="49" charset="0"/>
              </a:rPr>
            </a:br>
            <a:br>
              <a:rPr lang="en-DE"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 Teardown Manual for Modern Living</a:t>
            </a:r>
            <a:endParaRPr lang="en-D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030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D9F9D68-78FC-D541-A9C9-BB42620D4797}"/>
              </a:ext>
            </a:extLst>
          </p:cNvPr>
          <p:cNvPicPr>
            <a:picLocks noChangeAspect="1"/>
          </p:cNvPicPr>
          <p:nvPr/>
        </p:nvPicPr>
        <p:blipFill rotWithShape="1">
          <a:blip r:embed="rId3"/>
          <a:srcRect t="1" b="1"/>
          <a:stretch/>
        </p:blipFill>
        <p:spPr>
          <a:xfrm>
            <a:off x="-1" y="0"/>
            <a:ext cx="12192301" cy="6858000"/>
          </a:xfrm>
          <a:prstGeom prst="rect">
            <a:avLst/>
          </a:prstGeom>
        </p:spPr>
      </p:pic>
      <p:sp>
        <p:nvSpPr>
          <p:cNvPr id="16" name="Title 1">
            <a:extLst>
              <a:ext uri="{FF2B5EF4-FFF2-40B4-BE49-F238E27FC236}">
                <a16:creationId xmlns:a16="http://schemas.microsoft.com/office/drawing/2014/main" id="{A797E3D1-73E3-5F41-8E54-27DE29D36BC2}"/>
              </a:ext>
            </a:extLst>
          </p:cNvPr>
          <p:cNvSpPr txBox="1">
            <a:spLocks/>
          </p:cNvSpPr>
          <p:nvPr/>
        </p:nvSpPr>
        <p:spPr>
          <a:xfrm>
            <a:off x="1222627" y="903469"/>
            <a:ext cx="10779204" cy="209988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Courier New" panose="02070309020205020404" pitchFamily="49" charset="0"/>
                <a:ea typeface="+mj-ea"/>
                <a:cs typeface="Courier New" panose="02070309020205020404" pitchFamily="49" charset="0"/>
              </a:defRPr>
            </a:lvl1pPr>
          </a:lstStyle>
          <a:p>
            <a:pPr algn="l"/>
            <a:r>
              <a:rPr lang="en-GB" sz="4400" dirty="0"/>
              <a:t>Thank you!</a:t>
            </a:r>
            <a:endParaRPr lang="en-DE" sz="4400" b="1" dirty="0"/>
          </a:p>
        </p:txBody>
      </p:sp>
      <p:sp>
        <p:nvSpPr>
          <p:cNvPr id="10" name="Rectangle 9">
            <a:extLst>
              <a:ext uri="{FF2B5EF4-FFF2-40B4-BE49-F238E27FC236}">
                <a16:creationId xmlns:a16="http://schemas.microsoft.com/office/drawing/2014/main" id="{8A23143C-42B7-A94D-B70A-4C3B5C461220}"/>
              </a:ext>
            </a:extLst>
          </p:cNvPr>
          <p:cNvSpPr/>
          <p:nvPr/>
        </p:nvSpPr>
        <p:spPr>
          <a:xfrm>
            <a:off x="1119886" y="3429000"/>
            <a:ext cx="4282553" cy="1708160"/>
          </a:xfrm>
          <a:prstGeom prst="rect">
            <a:avLst/>
          </a:prstGeom>
        </p:spPr>
        <p:txBody>
          <a:bodyPr wrap="square">
            <a:spAutoFit/>
          </a:bodyPr>
          <a:lstStyle/>
          <a:p>
            <a:pPr>
              <a:lnSpc>
                <a:spcPct val="150000"/>
              </a:lnSpc>
            </a:pPr>
            <a:r>
              <a:rPr lang="en-GB" sz="2400" dirty="0">
                <a:latin typeface="Courier New" panose="02070309020205020404" pitchFamily="49" charset="0"/>
                <a:cs typeface="Courier New" panose="02070309020205020404" pitchFamily="49" charset="0"/>
              </a:rPr>
              <a:t>Olena </a:t>
            </a:r>
            <a:r>
              <a:rPr lang="en-GB" sz="2400" dirty="0" err="1">
                <a:latin typeface="Courier New" panose="02070309020205020404" pitchFamily="49" charset="0"/>
                <a:cs typeface="Courier New" panose="02070309020205020404" pitchFamily="49" charset="0"/>
              </a:rPr>
              <a:t>Borzenko</a:t>
            </a:r>
            <a:endParaRPr lang="en-GB" sz="2400" dirty="0">
              <a:latin typeface="Courier New" panose="02070309020205020404" pitchFamily="49" charset="0"/>
              <a:cs typeface="Courier New" panose="02070309020205020404" pitchFamily="49" charset="0"/>
            </a:endParaRPr>
          </a:p>
          <a:p>
            <a:pPr>
              <a:lnSpc>
                <a:spcPct val="150000"/>
              </a:lnSpc>
            </a:pPr>
            <a:r>
              <a:rPr lang="en-GB" sz="2000" dirty="0">
                <a:latin typeface="Courier New" panose="02070309020205020404" pitchFamily="49" charset="0"/>
                <a:cs typeface="Courier New" panose="02070309020205020404" pitchFamily="49" charset="0"/>
              </a:rPr>
              <a:t>@</a:t>
            </a:r>
            <a:r>
              <a:rPr lang="en-GB" sz="2400" dirty="0" err="1">
                <a:latin typeface="Courier New" panose="02070309020205020404" pitchFamily="49" charset="0"/>
                <a:cs typeface="Courier New" panose="02070309020205020404" pitchFamily="49" charset="0"/>
              </a:rPr>
              <a:t>borzenko</a:t>
            </a:r>
            <a:r>
              <a:rPr lang="en-GB" sz="2000" dirty="0" err="1">
                <a:latin typeface="Courier New" panose="02070309020205020404" pitchFamily="49" charset="0"/>
                <a:cs typeface="Courier New" panose="02070309020205020404" pitchFamily="49" charset="0"/>
              </a:rPr>
              <a:t>_lena</a:t>
            </a:r>
            <a:endParaRPr lang="en-DE" sz="2000" dirty="0">
              <a:latin typeface="Courier New" panose="02070309020205020404" pitchFamily="49" charset="0"/>
              <a:cs typeface="Courier New" panose="02070309020205020404" pitchFamily="49" charset="0"/>
            </a:endParaRPr>
          </a:p>
          <a:p>
            <a:pPr>
              <a:lnSpc>
                <a:spcPct val="150000"/>
              </a:lnSpc>
            </a:pPr>
            <a:r>
              <a:rPr lang="en-GB" sz="2400" dirty="0">
                <a:latin typeface="Courier New" panose="02070309020205020404" pitchFamily="49" charset="0"/>
                <a:cs typeface="Courier New" panose="02070309020205020404" pitchFamily="49" charset="0"/>
              </a:rPr>
              <a:t>in/</a:t>
            </a:r>
            <a:r>
              <a:rPr lang="en-GB" sz="2400" dirty="0" err="1">
                <a:latin typeface="Courier New" panose="02070309020205020404" pitchFamily="49" charset="0"/>
                <a:cs typeface="Courier New" panose="02070309020205020404" pitchFamily="49" charset="0"/>
              </a:rPr>
              <a:t>olena-borzenko</a:t>
            </a:r>
            <a:endParaRPr lang="en-DE" sz="2400" dirty="0">
              <a:latin typeface="Courier New" panose="02070309020205020404" pitchFamily="49" charset="0"/>
              <a:cs typeface="Courier New" panose="02070309020205020404" pitchFamily="49" charset="0"/>
            </a:endParaRPr>
          </a:p>
        </p:txBody>
      </p:sp>
      <p:pic>
        <p:nvPicPr>
          <p:cNvPr id="25" name="Picture 24" descr="A picture containing text, clipart&#10;&#10;Description automatically generated">
            <a:extLst>
              <a:ext uri="{FF2B5EF4-FFF2-40B4-BE49-F238E27FC236}">
                <a16:creationId xmlns:a16="http://schemas.microsoft.com/office/drawing/2014/main" id="{43DE9590-D02F-E843-9856-C4313259ED2C}"/>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789562" y="4904587"/>
            <a:ext cx="4708833" cy="918221"/>
          </a:xfrm>
          <a:prstGeom prst="rect">
            <a:avLst/>
          </a:prstGeom>
        </p:spPr>
      </p:pic>
    </p:spTree>
    <p:extLst>
      <p:ext uri="{BB962C8B-B14F-4D97-AF65-F5344CB8AC3E}">
        <p14:creationId xmlns:p14="http://schemas.microsoft.com/office/powerpoint/2010/main" val="2502370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2697EAA0-B432-E14B-AA5B-86CECFCC4C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9436" y="1614208"/>
            <a:ext cx="3629584" cy="362958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Icon&#10;&#10;Description automatically generated">
            <a:extLst>
              <a:ext uri="{FF2B5EF4-FFF2-40B4-BE49-F238E27FC236}">
                <a16:creationId xmlns:a16="http://schemas.microsoft.com/office/drawing/2014/main" id="{403FF37E-3635-754E-B3EA-690438B6713F}"/>
              </a:ext>
            </a:extLst>
          </p:cNvPr>
          <p:cNvPicPr>
            <a:picLocks noGrp="1" noChangeAspect="1"/>
          </p:cNvPicPr>
          <p:nvPr>
            <p:ph idx="1"/>
          </p:nvPr>
        </p:nvPicPr>
        <p:blipFill rotWithShape="1">
          <a:blip r:embed="rId4">
            <a:extLst>
              <a:ext uri="{837473B0-CC2E-450A-ABE3-18F120FF3D39}">
                <a1611:picAttrSrcUrl xmlns:a1611="http://schemas.microsoft.com/office/drawing/2016/11/main" r:id="rId5"/>
              </a:ext>
            </a:extLst>
          </a:blip>
          <a:srcRect l="21164" t="6181" r="21182" b="9709"/>
          <a:stretch/>
        </p:blipFill>
        <p:spPr>
          <a:xfrm>
            <a:off x="2794633" y="1614208"/>
            <a:ext cx="2487933" cy="3629584"/>
          </a:xfrm>
          <a:prstGeom prst="rect">
            <a:avLst/>
          </a:prstGeom>
        </p:spPr>
      </p:pic>
      <p:sp>
        <p:nvSpPr>
          <p:cNvPr id="4" name="Footer Placeholder 3">
            <a:extLst>
              <a:ext uri="{FF2B5EF4-FFF2-40B4-BE49-F238E27FC236}">
                <a16:creationId xmlns:a16="http://schemas.microsoft.com/office/drawing/2014/main" id="{410EF9E0-4343-674B-80B4-A3B7B6D2416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Tree>
    <p:extLst>
      <p:ext uri="{BB962C8B-B14F-4D97-AF65-F5344CB8AC3E}">
        <p14:creationId xmlns:p14="http://schemas.microsoft.com/office/powerpoint/2010/main" val="1169075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2"/>
                                        </p:tgtEl>
                                        <p:attrNameLst>
                                          <p:attrName>style.visibility</p:attrName>
                                        </p:attrNameLst>
                                      </p:cBhvr>
                                      <p:to>
                                        <p:strVal val="visible"/>
                                      </p:to>
                                    </p:set>
                                    <p:animEffect transition="in" filter="fade">
                                      <p:cBhvr>
                                        <p:cTn id="12"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REVIEW: Browser Wars | wisewordsfrom">
            <a:extLst>
              <a:ext uri="{FF2B5EF4-FFF2-40B4-BE49-F238E27FC236}">
                <a16:creationId xmlns:a16="http://schemas.microsoft.com/office/drawing/2014/main" id="{F91BB2F0-E3CF-E642-B87A-A64B22643E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454842" y="643466"/>
            <a:ext cx="7282316"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Tree>
    <p:extLst>
      <p:ext uri="{BB962C8B-B14F-4D97-AF65-F5344CB8AC3E}">
        <p14:creationId xmlns:p14="http://schemas.microsoft.com/office/powerpoint/2010/main" val="26433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7" name="Freeform: Shape 10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 name="Picture 9" descr="A picture containing text, tableware, plate, dishware&#10;&#10;Description automatically generated">
            <a:extLst>
              <a:ext uri="{FF2B5EF4-FFF2-40B4-BE49-F238E27FC236}">
                <a16:creationId xmlns:a16="http://schemas.microsoft.com/office/drawing/2014/main" id="{BF03A084-2A78-C546-AF55-82708FEE8390}"/>
              </a:ext>
            </a:extLst>
          </p:cNvPr>
          <p:cNvPicPr>
            <a:picLocks noChangeAspect="1"/>
          </p:cNvPicPr>
          <p:nvPr/>
        </p:nvPicPr>
        <p:blipFill>
          <a:blip r:embed="rId3"/>
          <a:stretch>
            <a:fillRect/>
          </a:stretch>
        </p:blipFill>
        <p:spPr>
          <a:xfrm>
            <a:off x="2592722" y="1051559"/>
            <a:ext cx="2694910" cy="1326008"/>
          </a:xfrm>
          <a:prstGeom prst="rect">
            <a:avLst/>
          </a:prstGeom>
        </p:spPr>
      </p:pic>
      <p:pic>
        <p:nvPicPr>
          <p:cNvPr id="17" name="Picture 16" descr="Pie chart&#10;&#10;Description automatically generated with medium confidence">
            <a:extLst>
              <a:ext uri="{FF2B5EF4-FFF2-40B4-BE49-F238E27FC236}">
                <a16:creationId xmlns:a16="http://schemas.microsoft.com/office/drawing/2014/main" id="{F92770D8-ECCE-9646-9BCF-1E949B8D25C3}"/>
              </a:ext>
            </a:extLst>
          </p:cNvPr>
          <p:cNvPicPr>
            <a:picLocks noChangeAspect="1"/>
          </p:cNvPicPr>
          <p:nvPr/>
        </p:nvPicPr>
        <p:blipFill>
          <a:blip r:embed="rId4"/>
          <a:stretch>
            <a:fillRect/>
          </a:stretch>
        </p:blipFill>
        <p:spPr>
          <a:xfrm>
            <a:off x="1104360" y="2341748"/>
            <a:ext cx="2293938" cy="2014538"/>
          </a:xfrm>
          <a:prstGeom prst="rect">
            <a:avLst/>
          </a:prstGeom>
        </p:spPr>
      </p:pic>
      <p:pic>
        <p:nvPicPr>
          <p:cNvPr id="25" name="Picture 24" descr="Logo&#10;&#10;Description automatically generated">
            <a:extLst>
              <a:ext uri="{FF2B5EF4-FFF2-40B4-BE49-F238E27FC236}">
                <a16:creationId xmlns:a16="http://schemas.microsoft.com/office/drawing/2014/main" id="{E4458B15-EF14-D243-B975-02318BC5F55B}"/>
              </a:ext>
            </a:extLst>
          </p:cNvPr>
          <p:cNvPicPr>
            <a:picLocks noChangeAspect="1"/>
          </p:cNvPicPr>
          <p:nvPr/>
        </p:nvPicPr>
        <p:blipFill rotWithShape="1">
          <a:blip r:embed="rId5"/>
          <a:srcRect t="19352"/>
          <a:stretch/>
        </p:blipFill>
        <p:spPr>
          <a:xfrm>
            <a:off x="6319573" y="2475723"/>
            <a:ext cx="2438400" cy="2765394"/>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0FE0A82F-4FC8-2549-98AF-E7B1A42023EA}"/>
              </a:ext>
            </a:extLst>
          </p:cNvPr>
          <p:cNvPicPr>
            <a:picLocks noChangeAspect="1"/>
          </p:cNvPicPr>
          <p:nvPr/>
        </p:nvPicPr>
        <p:blipFill>
          <a:blip r:embed="rId6"/>
          <a:stretch>
            <a:fillRect/>
          </a:stretch>
        </p:blipFill>
        <p:spPr>
          <a:xfrm>
            <a:off x="1310242" y="3906250"/>
            <a:ext cx="2817175" cy="2815225"/>
          </a:xfrm>
          <a:prstGeom prst="rect">
            <a:avLst/>
          </a:prstGeom>
        </p:spPr>
      </p:pic>
      <p:pic>
        <p:nvPicPr>
          <p:cNvPr id="5126" name="Picture 6">
            <a:extLst>
              <a:ext uri="{FF2B5EF4-FFF2-40B4-BE49-F238E27FC236}">
                <a16:creationId xmlns:a16="http://schemas.microsoft.com/office/drawing/2014/main" id="{AD2256DC-955F-5F4D-9732-E0A37C9C9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852" y="485240"/>
            <a:ext cx="2049213" cy="2049213"/>
          </a:xfrm>
          <a:prstGeom prst="rect">
            <a:avLst/>
          </a:prstGeom>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a:extLst>
              <a:ext uri="{FF2B5EF4-FFF2-40B4-BE49-F238E27FC236}">
                <a16:creationId xmlns:a16="http://schemas.microsoft.com/office/drawing/2014/main" id="{AF83208C-03F3-1C48-9B92-439D3FCF501D}"/>
              </a:ext>
            </a:extLst>
          </p:cNvPr>
          <p:cNvPicPr>
            <a:picLocks noChangeAspect="1"/>
          </p:cNvPicPr>
          <p:nvPr/>
        </p:nvPicPr>
        <p:blipFill>
          <a:blip r:embed="rId8"/>
          <a:stretch>
            <a:fillRect/>
          </a:stretch>
        </p:blipFill>
        <p:spPr>
          <a:xfrm>
            <a:off x="3634370" y="1978485"/>
            <a:ext cx="2377801" cy="2377801"/>
          </a:xfrm>
          <a:prstGeom prst="rect">
            <a:avLst/>
          </a:prstGeom>
        </p:spPr>
      </p:pic>
      <p:pic>
        <p:nvPicPr>
          <p:cNvPr id="8" name="Content Placeholder 7" descr="Logo, icon&#10;&#10;Description automatically generated">
            <a:extLst>
              <a:ext uri="{FF2B5EF4-FFF2-40B4-BE49-F238E27FC236}">
                <a16:creationId xmlns:a16="http://schemas.microsoft.com/office/drawing/2014/main" id="{95D7944A-5A18-1144-A5E9-9BD1EB2F2FD0}"/>
              </a:ext>
            </a:extLst>
          </p:cNvPr>
          <p:cNvPicPr>
            <a:picLocks noGrp="1" noChangeAspect="1"/>
          </p:cNvPicPr>
          <p:nvPr>
            <p:ph idx="1"/>
          </p:nvPr>
        </p:nvPicPr>
        <p:blipFill>
          <a:blip r:embed="rId9"/>
          <a:stretch>
            <a:fillRect/>
          </a:stretch>
        </p:blipFill>
        <p:spPr>
          <a:xfrm>
            <a:off x="4261996" y="3777374"/>
            <a:ext cx="2438400" cy="2360151"/>
          </a:xfrm>
        </p:spPr>
      </p:pic>
      <p:pic>
        <p:nvPicPr>
          <p:cNvPr id="5156" name="Picture 36" descr="GIMP">
            <a:extLst>
              <a:ext uri="{FF2B5EF4-FFF2-40B4-BE49-F238E27FC236}">
                <a16:creationId xmlns:a16="http://schemas.microsoft.com/office/drawing/2014/main" id="{E5E74DB3-CA65-1548-A6A1-80BC347E5A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3653" y="764222"/>
            <a:ext cx="3941364" cy="2917684"/>
          </a:xfrm>
          <a:prstGeom prst="rect">
            <a:avLst/>
          </a:prstGeom>
          <a:extLst>
            <a:ext uri="{909E8E84-426E-40DD-AFC4-6F175D3DCCD1}">
              <a14:hiddenFill xmlns:a14="http://schemas.microsoft.com/office/drawing/2010/main">
                <a:solidFill>
                  <a:srgbClr val="FFFFFF"/>
                </a:solidFill>
              </a14:hiddenFill>
            </a:ext>
          </a:extLst>
        </p:spPr>
      </p:pic>
      <p:pic>
        <p:nvPicPr>
          <p:cNvPr id="19" name="Picture 18" descr="Logo&#10;&#10;Description automatically generated">
            <a:extLst>
              <a:ext uri="{FF2B5EF4-FFF2-40B4-BE49-F238E27FC236}">
                <a16:creationId xmlns:a16="http://schemas.microsoft.com/office/drawing/2014/main" id="{3822F350-7AB3-984C-83E8-EF6C9679CD76}"/>
              </a:ext>
            </a:extLst>
          </p:cNvPr>
          <p:cNvPicPr>
            <a:picLocks noChangeAspect="1"/>
          </p:cNvPicPr>
          <p:nvPr/>
        </p:nvPicPr>
        <p:blipFill>
          <a:blip r:embed="rId11"/>
          <a:stretch>
            <a:fillRect/>
          </a:stretch>
        </p:blipFill>
        <p:spPr>
          <a:xfrm>
            <a:off x="7212505" y="4256073"/>
            <a:ext cx="4773613" cy="1970088"/>
          </a:xfrm>
          <a:prstGeom prst="rect">
            <a:avLst/>
          </a:prstGeom>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Tree>
    <p:extLst>
      <p:ext uri="{BB962C8B-B14F-4D97-AF65-F5344CB8AC3E}">
        <p14:creationId xmlns:p14="http://schemas.microsoft.com/office/powerpoint/2010/main" val="3142433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126"/>
                                        </p:tgtEl>
                                        <p:attrNameLst>
                                          <p:attrName>style.visibility</p:attrName>
                                        </p:attrNameLst>
                                      </p:cBhvr>
                                      <p:to>
                                        <p:strVal val="visible"/>
                                      </p:to>
                                    </p:set>
                                    <p:animEffect transition="in" filter="fade">
                                      <p:cBhvr>
                                        <p:cTn id="19" dur="1000"/>
                                        <p:tgtEl>
                                          <p:spTgt spid="51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5156"/>
                                        </p:tgtEl>
                                        <p:attrNameLst>
                                          <p:attrName>style.visibility</p:attrName>
                                        </p:attrNameLst>
                                      </p:cBhvr>
                                      <p:to>
                                        <p:strVal val="visible"/>
                                      </p:to>
                                    </p:set>
                                    <p:animEffect transition="in" filter="fade">
                                      <p:cBhvr>
                                        <p:cTn id="35" dur="1000"/>
                                        <p:tgtEl>
                                          <p:spTgt spid="5156"/>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pic>
        <p:nvPicPr>
          <p:cNvPr id="6148" name="Picture 4" descr="Meanwhile In&amp;quot; Funny Meme Pictures - Meanwhile In">
            <a:extLst>
              <a:ext uri="{FF2B5EF4-FFF2-40B4-BE49-F238E27FC236}">
                <a16:creationId xmlns:a16="http://schemas.microsoft.com/office/drawing/2014/main" id="{F10D4B45-7239-5E43-B156-C93314EC1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43" y="793989"/>
            <a:ext cx="6076914" cy="527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71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0" name="Rectangle 7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3">
            <a:extLst>
              <a:ext uri="{FF2B5EF4-FFF2-40B4-BE49-F238E27FC236}">
                <a16:creationId xmlns:a16="http://schemas.microsoft.com/office/drawing/2014/main" id="{F3A2765F-B7BD-1E46-B675-1F72E06FBC4C}"/>
              </a:ext>
            </a:extLst>
          </p:cNvPr>
          <p:cNvSpPr txBox="1">
            <a:spLocks/>
          </p:cNvSpPr>
          <p:nvPr/>
        </p:nvSpPr>
        <p:spPr>
          <a:xfrm>
            <a:off x="7284377" y="2238505"/>
            <a:ext cx="4040618" cy="2487608"/>
          </a:xfrm>
          <a:prstGeom prst="rect">
            <a:avLst/>
          </a:prstGeom>
        </p:spPr>
        <p:txBody>
          <a:bodyPr vert="horz" lIns="91440" tIns="45720" rIns="91440" bIns="45720" rtlCol="0">
            <a:normAutofit/>
          </a:bodyPr>
          <a:lstStyle>
            <a:defPPr>
              <a:defRPr lang="en-US"/>
            </a:defPPr>
            <a:lvl1pPr marL="0" algn="ctr" defTabSz="457200" rtl="0" eaLnBrk="1" latinLnBrk="0" hangingPunct="1">
              <a:defRPr sz="1200" kern="1200">
                <a:solidFill>
                  <a:schemeClr val="tx1">
                    <a:tint val="75000"/>
                  </a:schemeClr>
                </a:solidFill>
                <a:latin typeface="Courier New" panose="02070309020205020404" pitchFamily="49" charset="0"/>
                <a:ea typeface="+mn-ea"/>
                <a:cs typeface="Courier New" panose="02070309020205020404" pitchFamily="49"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914400">
              <a:lnSpc>
                <a:spcPct val="150000"/>
              </a:lnSpc>
              <a:spcAft>
                <a:spcPts val="600"/>
              </a:spcAft>
            </a:pPr>
            <a:r>
              <a:rPr lang="en-US" sz="2000" dirty="0">
                <a:solidFill>
                  <a:schemeClr val="tx1"/>
                </a:solidFill>
              </a:rPr>
              <a:t>At the end of </a:t>
            </a:r>
            <a:r>
              <a:rPr lang="en-US" sz="2000" b="1" dirty="0">
                <a:solidFill>
                  <a:schemeClr val="tx1"/>
                </a:solidFill>
              </a:rPr>
              <a:t>2000,</a:t>
            </a:r>
            <a:r>
              <a:rPr lang="en-US" sz="2000" dirty="0">
                <a:solidFill>
                  <a:schemeClr val="tx1"/>
                </a:solidFill>
              </a:rPr>
              <a:t> internet become generally available for home users </a:t>
            </a:r>
            <a:r>
              <a:rPr lang="en-US" sz="2000" b="1" dirty="0">
                <a:solidFill>
                  <a:schemeClr val="tx1"/>
                </a:solidFill>
              </a:rPr>
              <a:t>in Ukraine </a:t>
            </a:r>
          </a:p>
        </p:txBody>
      </p:sp>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dirty="0">
                <a:solidFill>
                  <a:srgbClr val="FFFFFF"/>
                </a:solidFill>
              </a:rPr>
              <a:t>@</a:t>
            </a:r>
            <a:r>
              <a:rPr lang="en-US" kern="1200" dirty="0" err="1">
                <a:solidFill>
                  <a:srgbClr val="FFFFFF"/>
                </a:solidFill>
              </a:rPr>
              <a:t>borzenko_lena</a:t>
            </a:r>
            <a:endParaRPr lang="en-US" kern="1200" dirty="0">
              <a:solidFill>
                <a:srgbClr val="FFFFFF"/>
              </a:solidFill>
            </a:endParaRPr>
          </a:p>
        </p:txBody>
      </p:sp>
      <p:pic>
        <p:nvPicPr>
          <p:cNvPr id="9" name="Picture 12">
            <a:extLst>
              <a:ext uri="{FF2B5EF4-FFF2-40B4-BE49-F238E27FC236}">
                <a16:creationId xmlns:a16="http://schemas.microsoft.com/office/drawing/2014/main" id="{7A353616-2C79-C449-B0E9-CEA9EDC60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573" y="613142"/>
            <a:ext cx="5406848" cy="54068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B4348-C563-9E42-A8B1-3508A138B528}"/>
              </a:ext>
            </a:extLst>
          </p:cNvPr>
          <p:cNvSpPr/>
          <p:nvPr/>
        </p:nvSpPr>
        <p:spPr>
          <a:xfrm>
            <a:off x="924007" y="4941675"/>
            <a:ext cx="3277005" cy="830997"/>
          </a:xfrm>
          <a:prstGeom prst="rect">
            <a:avLst/>
          </a:prstGeom>
        </p:spPr>
        <p:txBody>
          <a:bodyPr wrap="square">
            <a:spAutoFit/>
          </a:bodyPr>
          <a:lstStyle/>
          <a:p>
            <a:r>
              <a:rPr lang="en-GB" sz="1200" dirty="0">
                <a:latin typeface="Courier New" panose="02070309020205020404" pitchFamily="49" charset="0"/>
                <a:cs typeface="Courier New" panose="02070309020205020404" pitchFamily="49" charset="0"/>
              </a:rPr>
              <a:t>Visualization from the </a:t>
            </a:r>
            <a:r>
              <a:rPr lang="en-GB" sz="1200" dirty="0" err="1">
                <a:latin typeface="Courier New" panose="02070309020205020404" pitchFamily="49" charset="0"/>
                <a:cs typeface="Courier New" panose="02070309020205020404" pitchFamily="49" charset="0"/>
              </a:rPr>
              <a:t>Opte</a:t>
            </a:r>
            <a:r>
              <a:rPr lang="en-GB" sz="1200" dirty="0">
                <a:latin typeface="Courier New" panose="02070309020205020404" pitchFamily="49" charset="0"/>
                <a:cs typeface="Courier New" panose="02070309020205020404" pitchFamily="49" charset="0"/>
              </a:rPr>
              <a:t> Project of the various</a:t>
            </a:r>
          </a:p>
          <a:p>
            <a:r>
              <a:rPr lang="en-GB" sz="1200" dirty="0">
                <a:latin typeface="Courier New" panose="02070309020205020404" pitchFamily="49" charset="0"/>
                <a:cs typeface="Courier New" panose="02070309020205020404" pitchFamily="49" charset="0"/>
              </a:rPr>
              <a:t>routes through a portion of the Internet in 2005</a:t>
            </a:r>
          </a:p>
        </p:txBody>
      </p:sp>
    </p:spTree>
    <p:extLst>
      <p:ext uri="{BB962C8B-B14F-4D97-AF65-F5344CB8AC3E}">
        <p14:creationId xmlns:p14="http://schemas.microsoft.com/office/powerpoint/2010/main" val="1413420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okia 3310 3D-Modell - TurboSquid 1084368">
            <a:extLst>
              <a:ext uri="{FF2B5EF4-FFF2-40B4-BE49-F238E27FC236}">
                <a16:creationId xmlns:a16="http://schemas.microsoft.com/office/drawing/2014/main" id="{97AC9A0F-1734-9544-B742-6B141719D2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783167"/>
            <a:ext cx="5291666" cy="529166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F9D272A-7295-AE45-971B-BE0700561CA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5" y="783166"/>
            <a:ext cx="5291667" cy="52916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1E6A2DC-9973-C14A-A400-EAD1258A384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dirty="0">
                <a:solidFill>
                  <a:schemeClr val="tx1">
                    <a:tint val="75000"/>
                  </a:schemeClr>
                </a:solidFill>
              </a:rPr>
              <a:t>@</a:t>
            </a:r>
            <a:r>
              <a:rPr lang="en-US" kern="1200" dirty="0" err="1">
                <a:solidFill>
                  <a:schemeClr val="tx1">
                    <a:tint val="75000"/>
                  </a:schemeClr>
                </a:solidFill>
              </a:rPr>
              <a:t>borzenko_lena</a:t>
            </a:r>
            <a:endParaRPr lang="en-US" kern="1200" dirty="0">
              <a:solidFill>
                <a:schemeClr val="tx1">
                  <a:tint val="75000"/>
                </a:schemeClr>
              </a:solidFill>
            </a:endParaRPr>
          </a:p>
        </p:txBody>
      </p:sp>
    </p:spTree>
    <p:extLst>
      <p:ext uri="{BB962C8B-B14F-4D97-AF65-F5344CB8AC3E}">
        <p14:creationId xmlns:p14="http://schemas.microsoft.com/office/powerpoint/2010/main" val="250252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fade">
                                      <p:cBhvr>
                                        <p:cTn id="12"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2429</TotalTime>
  <Words>2019</Words>
  <Application>Microsoft Macintosh PowerPoint</Application>
  <PresentationFormat>Widescreen</PresentationFormat>
  <Paragraphs>124</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Courier New</vt:lpstr>
      <vt:lpstr>Office Theme</vt:lpstr>
      <vt:lpstr>From Ukrainian Moonshine to Azure CosmosDB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Era of Stagnation</vt:lpstr>
      <vt:lpstr>PowerPoint Presentation</vt:lpstr>
      <vt:lpstr>PowerPoint Presentation</vt:lpstr>
      <vt:lpstr>PowerPoint Presentation</vt:lpstr>
      <vt:lpstr>What about moonshine?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Ukrainian Moonshine to Azure CosmosDB</dc:title>
  <dc:creator>Olena Turianska</dc:creator>
  <cp:lastModifiedBy>Olena Turianska</cp:lastModifiedBy>
  <cp:revision>2</cp:revision>
  <dcterms:created xsi:type="dcterms:W3CDTF">2021-11-24T11:36:05Z</dcterms:created>
  <dcterms:modified xsi:type="dcterms:W3CDTF">2021-11-26T04:05:55Z</dcterms:modified>
</cp:coreProperties>
</file>